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63" r:id="rId3"/>
    <p:sldId id="264" r:id="rId4"/>
    <p:sldId id="258" r:id="rId5"/>
    <p:sldId id="259" r:id="rId6"/>
    <p:sldId id="324" r:id="rId7"/>
    <p:sldId id="260" r:id="rId8"/>
    <p:sldId id="325" r:id="rId9"/>
    <p:sldId id="261" r:id="rId10"/>
    <p:sldId id="262" r:id="rId11"/>
    <p:sldId id="284" r:id="rId12"/>
    <p:sldId id="266" r:id="rId13"/>
    <p:sldId id="267" r:id="rId14"/>
    <p:sldId id="340" r:id="rId15"/>
    <p:sldId id="274" r:id="rId16"/>
    <p:sldId id="339" r:id="rId17"/>
    <p:sldId id="275" r:id="rId18"/>
    <p:sldId id="323" r:id="rId19"/>
    <p:sldId id="268" r:id="rId20"/>
    <p:sldId id="341" r:id="rId21"/>
    <p:sldId id="342" r:id="rId22"/>
    <p:sldId id="270" r:id="rId23"/>
    <p:sldId id="271" r:id="rId24"/>
    <p:sldId id="272" r:id="rId25"/>
    <p:sldId id="273" r:id="rId26"/>
    <p:sldId id="280" r:id="rId27"/>
    <p:sldId id="326" r:id="rId28"/>
    <p:sldId id="282" r:id="rId29"/>
    <p:sldId id="283" r:id="rId30"/>
    <p:sldId id="285" r:id="rId31"/>
    <p:sldId id="286" r:id="rId32"/>
    <p:sldId id="287" r:id="rId33"/>
    <p:sldId id="288" r:id="rId34"/>
    <p:sldId id="327" r:id="rId35"/>
    <p:sldId id="289" r:id="rId36"/>
    <p:sldId id="290" r:id="rId37"/>
    <p:sldId id="291" r:id="rId38"/>
    <p:sldId id="329" r:id="rId39"/>
    <p:sldId id="328" r:id="rId40"/>
    <p:sldId id="331" r:id="rId41"/>
    <p:sldId id="296" r:id="rId42"/>
    <p:sldId id="297" r:id="rId43"/>
    <p:sldId id="298" r:id="rId44"/>
    <p:sldId id="332" r:id="rId45"/>
    <p:sldId id="300" r:id="rId46"/>
    <p:sldId id="333" r:id="rId47"/>
    <p:sldId id="302" r:id="rId48"/>
    <p:sldId id="303" r:id="rId49"/>
    <p:sldId id="304" r:id="rId50"/>
    <p:sldId id="334" r:id="rId51"/>
    <p:sldId id="335" r:id="rId52"/>
    <p:sldId id="308" r:id="rId53"/>
    <p:sldId id="309" r:id="rId54"/>
    <p:sldId id="310" r:id="rId55"/>
    <p:sldId id="343" r:id="rId56"/>
    <p:sldId id="311" r:id="rId57"/>
    <p:sldId id="313" r:id="rId58"/>
    <p:sldId id="314" r:id="rId59"/>
    <p:sldId id="315" r:id="rId60"/>
    <p:sldId id="336" r:id="rId61"/>
    <p:sldId id="317" r:id="rId62"/>
    <p:sldId id="338" r:id="rId63"/>
    <p:sldId id="337" r:id="rId64"/>
    <p:sldId id="319" r:id="rId65"/>
    <p:sldId id="321" r:id="rId66"/>
  </p:sldIdLst>
  <p:sldSz cx="6858000" cy="9144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3228" y="-102"/>
      </p:cViewPr>
      <p:guideLst>
        <p:guide orient="horz" pos="2880"/>
        <p:guide pos="216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316523" y="1828800"/>
            <a:ext cx="6172200" cy="24384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fr-FR" smtClean="0"/>
              <a:t>Modifiez le style du titre</a:t>
            </a:r>
            <a:endParaRPr kumimoji="0" lang="en-US"/>
          </a:p>
        </p:txBody>
      </p:sp>
      <p:sp>
        <p:nvSpPr>
          <p:cNvPr id="28" name="Espace réservé de la date 27"/>
          <p:cNvSpPr>
            <a:spLocks noGrp="1"/>
          </p:cNvSpPr>
          <p:nvPr>
            <p:ph type="dt" sz="half" idx="10"/>
          </p:nvPr>
        </p:nvSpPr>
        <p:spPr/>
        <p:txBody>
          <a:bodyPr/>
          <a:lstStyle/>
          <a:p>
            <a:fld id="{EA4A6E97-C957-4DA1-9BB1-DDDA7575FCD3}" type="datetimeFigureOut">
              <a:rPr lang="fr-FR" smtClean="0"/>
              <a:pPr/>
              <a:t>15/03/2017</a:t>
            </a:fld>
            <a:endParaRPr lang="fr-FR"/>
          </a:p>
        </p:txBody>
      </p:sp>
      <p:sp>
        <p:nvSpPr>
          <p:cNvPr id="17" name="Espace réservé du pied de page 16"/>
          <p:cNvSpPr>
            <a:spLocks noGrp="1"/>
          </p:cNvSpPr>
          <p:nvPr>
            <p:ph type="ftr" sz="quarter" idx="11"/>
          </p:nvPr>
        </p:nvSpPr>
        <p:spPr/>
        <p:txBody>
          <a:bodyPr/>
          <a:lstStyle/>
          <a:p>
            <a:endParaRPr lang="fr-FR"/>
          </a:p>
        </p:txBody>
      </p:sp>
      <p:sp>
        <p:nvSpPr>
          <p:cNvPr id="29" name="Espace réservé du numéro de diapositive 28"/>
          <p:cNvSpPr>
            <a:spLocks noGrp="1"/>
          </p:cNvSpPr>
          <p:nvPr>
            <p:ph type="sldNum" sz="quarter" idx="12"/>
          </p:nvPr>
        </p:nvSpPr>
        <p:spPr/>
        <p:txBody>
          <a:bodyPr/>
          <a:lstStyle/>
          <a:p>
            <a:fld id="{6D369890-B6FF-4F38-B5EE-270F756C46C7}" type="slidenum">
              <a:rPr lang="fr-FR" smtClean="0"/>
              <a:pPr/>
              <a:t>‹N°›</a:t>
            </a:fld>
            <a:endParaRPr lang="fr-FR"/>
          </a:p>
        </p:txBody>
      </p:sp>
      <p:sp>
        <p:nvSpPr>
          <p:cNvPr id="9" name="Sous-titre 8"/>
          <p:cNvSpPr>
            <a:spLocks noGrp="1"/>
          </p:cNvSpPr>
          <p:nvPr>
            <p:ph type="subTitle" idx="1"/>
          </p:nvPr>
        </p:nvSpPr>
        <p:spPr>
          <a:xfrm>
            <a:off x="1028700" y="4442264"/>
            <a:ext cx="4800600" cy="23368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Modifiez le style des sous-titres du masque</a:t>
            </a:r>
            <a:endParaRPr kumimoji="0"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EA4A6E97-C957-4DA1-9BB1-DDDA7575FCD3}" type="datetimeFigureOut">
              <a:rPr lang="fr-FR" smtClean="0"/>
              <a:pPr/>
              <a:t>15/03/2017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D369890-B6FF-4F38-B5EE-270F756C46C7}" type="slidenum">
              <a:rPr lang="fr-FR" smtClean="0"/>
              <a:pPr/>
              <a:t>‹N°›</a:t>
            </a:fld>
            <a:endParaRPr lang="fr-F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972050" y="366185"/>
            <a:ext cx="1543050" cy="7802033"/>
          </a:xfrm>
        </p:spPr>
        <p:txBody>
          <a:bodyPr vert="eaVer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342900" y="366185"/>
            <a:ext cx="4514850" cy="7802033"/>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EA4A6E97-C957-4DA1-9BB1-DDDA7575FCD3}" type="datetimeFigureOut">
              <a:rPr lang="fr-FR" smtClean="0"/>
              <a:pPr/>
              <a:t>15/03/2017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D369890-B6FF-4F38-B5EE-270F756C46C7}" type="slidenum">
              <a:rPr lang="fr-FR" smtClean="0"/>
              <a:pPr/>
              <a:t>‹N°›</a:t>
            </a:fld>
            <a:endParaRPr lang="fr-F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EA4A6E97-C957-4DA1-9BB1-DDDA7575FCD3}" type="datetimeFigureOut">
              <a:rPr lang="fr-FR" smtClean="0"/>
              <a:pPr/>
              <a:t>15/03/2017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D369890-B6FF-4F38-B5EE-270F756C46C7}" type="slidenum">
              <a:rPr lang="fr-FR" smtClean="0"/>
              <a:pPr/>
              <a:t>‹N°›</a:t>
            </a:fld>
            <a:endParaRPr lang="fr-F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3">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200150" y="812800"/>
            <a:ext cx="5314950" cy="24384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fr-FR" smtClean="0"/>
              <a:t>Modifiez le style du titre</a:t>
            </a:r>
            <a:endParaRPr kumimoji="0" lang="en-US"/>
          </a:p>
        </p:txBody>
      </p:sp>
      <p:sp>
        <p:nvSpPr>
          <p:cNvPr id="3" name="Espace réservé du texte 2"/>
          <p:cNvSpPr>
            <a:spLocks noGrp="1"/>
          </p:cNvSpPr>
          <p:nvPr>
            <p:ph type="body" idx="1"/>
          </p:nvPr>
        </p:nvSpPr>
        <p:spPr>
          <a:xfrm>
            <a:off x="1200150" y="3343715"/>
            <a:ext cx="5314950" cy="2012949"/>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sp>
        <p:nvSpPr>
          <p:cNvPr id="4" name="Espace réservé de la date 3"/>
          <p:cNvSpPr>
            <a:spLocks noGrp="1"/>
          </p:cNvSpPr>
          <p:nvPr>
            <p:ph type="dt" sz="half" idx="10"/>
          </p:nvPr>
        </p:nvSpPr>
        <p:spPr/>
        <p:txBody>
          <a:bodyPr/>
          <a:lstStyle/>
          <a:p>
            <a:fld id="{EA4A6E97-C957-4DA1-9BB1-DDDA7575FCD3}" type="datetimeFigureOut">
              <a:rPr lang="fr-FR" smtClean="0"/>
              <a:pPr/>
              <a:t>15/03/2017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5943600" y="8555568"/>
            <a:ext cx="571500" cy="486833"/>
          </a:xfrm>
        </p:spPr>
        <p:txBody>
          <a:bodyPr/>
          <a:lstStyle/>
          <a:p>
            <a:fld id="{6D369890-B6FF-4F38-B5EE-270F756C46C7}"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contenu 2"/>
          <p:cNvSpPr>
            <a:spLocks noGrp="1"/>
          </p:cNvSpPr>
          <p:nvPr>
            <p:ph sz="half" idx="1"/>
          </p:nvPr>
        </p:nvSpPr>
        <p:spPr>
          <a:xfrm>
            <a:off x="342900" y="2133601"/>
            <a:ext cx="3028950" cy="6034617"/>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3486150" y="2133601"/>
            <a:ext cx="3028950" cy="6034617"/>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EA4A6E97-C957-4DA1-9BB1-DDDA7575FCD3}" type="datetimeFigureOut">
              <a:rPr lang="fr-FR" smtClean="0"/>
              <a:pPr/>
              <a:t>15/03/2017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D369890-B6FF-4F38-B5EE-270F756C46C7}" type="slidenum">
              <a:rPr lang="fr-FR" smtClean="0"/>
              <a:pPr/>
              <a:t>‹N°›</a:t>
            </a:fld>
            <a:endParaRPr lang="fr-F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42900" y="364067"/>
            <a:ext cx="6172200" cy="1524000"/>
          </a:xfrm>
        </p:spPr>
        <p:txBody>
          <a:bodyPr anchor="ctr"/>
          <a:lstStyle>
            <a:lvl1pPr>
              <a:defRPr/>
            </a:lvl1pPr>
          </a:lstStyle>
          <a:p>
            <a:r>
              <a:rPr kumimoji="0" lang="fr-FR" smtClean="0"/>
              <a:t>Modifiez le style du titre</a:t>
            </a:r>
            <a:endParaRPr kumimoji="0" lang="en-US"/>
          </a:p>
        </p:txBody>
      </p:sp>
      <p:sp>
        <p:nvSpPr>
          <p:cNvPr id="3" name="Espace réservé du texte 2"/>
          <p:cNvSpPr>
            <a:spLocks noGrp="1"/>
          </p:cNvSpPr>
          <p:nvPr>
            <p:ph type="body" idx="1"/>
          </p:nvPr>
        </p:nvSpPr>
        <p:spPr>
          <a:xfrm>
            <a:off x="342900" y="2046817"/>
            <a:ext cx="3030141" cy="1001183"/>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4" name="Espace réservé du texte 3"/>
          <p:cNvSpPr>
            <a:spLocks noGrp="1"/>
          </p:cNvSpPr>
          <p:nvPr>
            <p:ph type="body" sz="half" idx="3"/>
          </p:nvPr>
        </p:nvSpPr>
        <p:spPr>
          <a:xfrm>
            <a:off x="3483769" y="2046817"/>
            <a:ext cx="3031331" cy="1001183"/>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5" name="Espace réservé du contenu 4"/>
          <p:cNvSpPr>
            <a:spLocks noGrp="1"/>
          </p:cNvSpPr>
          <p:nvPr>
            <p:ph sz="quarter" idx="2"/>
          </p:nvPr>
        </p:nvSpPr>
        <p:spPr>
          <a:xfrm>
            <a:off x="342900" y="3149601"/>
            <a:ext cx="3030141" cy="5018617"/>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3483769" y="3149601"/>
            <a:ext cx="3031331" cy="5018617"/>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EA4A6E97-C957-4DA1-9BB1-DDDA7575FCD3}" type="datetimeFigureOut">
              <a:rPr lang="fr-FR" smtClean="0"/>
              <a:pPr/>
              <a:t>15/03/2017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D369890-B6FF-4F38-B5EE-270F756C46C7}" type="slidenum">
              <a:rPr lang="fr-FR" smtClean="0"/>
              <a:pPr/>
              <a:t>‹N°›</a:t>
            </a:fld>
            <a:endParaRPr lang="fr-F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e la date 2"/>
          <p:cNvSpPr>
            <a:spLocks noGrp="1"/>
          </p:cNvSpPr>
          <p:nvPr>
            <p:ph type="dt" sz="half" idx="10"/>
          </p:nvPr>
        </p:nvSpPr>
        <p:spPr/>
        <p:txBody>
          <a:bodyPr/>
          <a:lstStyle/>
          <a:p>
            <a:fld id="{EA4A6E97-C957-4DA1-9BB1-DDDA7575FCD3}" type="datetimeFigureOut">
              <a:rPr lang="fr-FR" smtClean="0"/>
              <a:pPr/>
              <a:t>15/03/2017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D369890-B6FF-4F38-B5EE-270F756C46C7}" type="slidenum">
              <a:rPr lang="fr-FR" smtClean="0"/>
              <a:pPr/>
              <a:t>‹N°›</a:t>
            </a:fld>
            <a:endParaRPr lang="fr-F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A4A6E97-C957-4DA1-9BB1-DDDA7575FCD3}" type="datetimeFigureOut">
              <a:rPr lang="fr-FR" smtClean="0"/>
              <a:pPr/>
              <a:t>15/03/2017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D369890-B6FF-4F38-B5EE-270F756C46C7}" type="slidenum">
              <a:rPr lang="fr-FR" smtClean="0"/>
              <a:pPr/>
              <a:t>‹N°›</a:t>
            </a:fld>
            <a:endParaRPr lang="fr-F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42900" y="364067"/>
            <a:ext cx="2256235" cy="154940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fr-FR" smtClean="0"/>
              <a:t>Modifiez le style du titre</a:t>
            </a:r>
            <a:endParaRPr kumimoji="0" lang="en-US"/>
          </a:p>
        </p:txBody>
      </p:sp>
      <p:sp>
        <p:nvSpPr>
          <p:cNvPr id="3" name="Espace réservé du texte 2"/>
          <p:cNvSpPr>
            <a:spLocks noGrp="1"/>
          </p:cNvSpPr>
          <p:nvPr>
            <p:ph type="body" idx="2"/>
          </p:nvPr>
        </p:nvSpPr>
        <p:spPr>
          <a:xfrm>
            <a:off x="342900" y="2032001"/>
            <a:ext cx="2256235" cy="6136217"/>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Modifiez les styles du texte du masque</a:t>
            </a:r>
          </a:p>
        </p:txBody>
      </p:sp>
      <p:sp>
        <p:nvSpPr>
          <p:cNvPr id="4" name="Espace réservé du contenu 3"/>
          <p:cNvSpPr>
            <a:spLocks noGrp="1"/>
          </p:cNvSpPr>
          <p:nvPr>
            <p:ph sz="half" idx="1"/>
          </p:nvPr>
        </p:nvSpPr>
        <p:spPr>
          <a:xfrm>
            <a:off x="2681287" y="364067"/>
            <a:ext cx="3833813" cy="7804151"/>
          </a:xfrm>
        </p:spPr>
        <p:txBody>
          <a:bodyPr/>
          <a:lstStyle>
            <a:lvl1pPr>
              <a:defRPr sz="2600"/>
            </a:lvl1pPr>
            <a:lvl2pPr>
              <a:defRPr sz="2400"/>
            </a:lvl2pPr>
            <a:lvl3pPr>
              <a:defRPr sz="2200"/>
            </a:lvl3pPr>
            <a:lvl4pPr>
              <a:defRPr sz="20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EA4A6E97-C957-4DA1-9BB1-DDDA7575FCD3}" type="datetimeFigureOut">
              <a:rPr lang="fr-FR" smtClean="0"/>
              <a:pPr/>
              <a:t>15/03/2017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D369890-B6FF-4F38-B5EE-270F756C46C7}" type="slidenum">
              <a:rPr lang="fr-FR" smtClean="0"/>
              <a:pPr/>
              <a:t>‹N°›</a:t>
            </a:fld>
            <a:endParaRPr lang="fr-F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371600" y="812800"/>
            <a:ext cx="4114800" cy="696384"/>
          </a:xfrm>
        </p:spPr>
        <p:txBody>
          <a:bodyPr lIns="45720" rIns="45720" bIns="0" anchor="b">
            <a:sp3d prstMaterial="softEdge"/>
          </a:bodyPr>
          <a:lstStyle>
            <a:lvl1pPr algn="ctr">
              <a:buNone/>
              <a:defRPr sz="2000" b="1"/>
            </a:lvl1pPr>
          </a:lstStyle>
          <a:p>
            <a:r>
              <a:rPr kumimoji="0" lang="fr-FR" smtClean="0"/>
              <a:t>Modifiez le style du titre</a:t>
            </a:r>
            <a:endParaRPr kumimoji="0" lang="en-US"/>
          </a:p>
        </p:txBody>
      </p:sp>
      <p:sp>
        <p:nvSpPr>
          <p:cNvPr id="3" name="Espace réservé pour une image  2"/>
          <p:cNvSpPr>
            <a:spLocks noGrp="1"/>
          </p:cNvSpPr>
          <p:nvPr>
            <p:ph type="pic" idx="1"/>
          </p:nvPr>
        </p:nvSpPr>
        <p:spPr>
          <a:xfrm>
            <a:off x="1371600" y="2442633"/>
            <a:ext cx="4114800" cy="52832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fr-FR" smtClean="0">
                <a:solidFill>
                  <a:schemeClr val="lt1"/>
                </a:solidFill>
                <a:latin typeface="+mn-lt"/>
                <a:ea typeface="+mn-ea"/>
                <a:cs typeface="+mn-cs"/>
              </a:rPr>
              <a:t>Cliquez sur l'icône pour ajouter une image</a:t>
            </a:r>
            <a:endParaRPr kumimoji="0" lang="en-US" dirty="0">
              <a:solidFill>
                <a:schemeClr val="lt1"/>
              </a:solidFill>
              <a:latin typeface="+mn-lt"/>
              <a:ea typeface="+mn-ea"/>
              <a:cs typeface="+mn-cs"/>
            </a:endParaRPr>
          </a:p>
        </p:txBody>
      </p:sp>
      <p:sp>
        <p:nvSpPr>
          <p:cNvPr id="4" name="Espace réservé du texte 3"/>
          <p:cNvSpPr>
            <a:spLocks noGrp="1"/>
          </p:cNvSpPr>
          <p:nvPr>
            <p:ph type="body" sz="half" idx="2"/>
          </p:nvPr>
        </p:nvSpPr>
        <p:spPr>
          <a:xfrm>
            <a:off x="1371600" y="1555716"/>
            <a:ext cx="4114800" cy="707136"/>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fr-FR" smtClean="0"/>
              <a:t>Modifiez les styles du texte du masque</a:t>
            </a:r>
          </a:p>
        </p:txBody>
      </p:sp>
      <p:sp>
        <p:nvSpPr>
          <p:cNvPr id="5" name="Espace réservé de la date 4"/>
          <p:cNvSpPr>
            <a:spLocks noGrp="1"/>
          </p:cNvSpPr>
          <p:nvPr>
            <p:ph type="dt" sz="half" idx="10"/>
          </p:nvPr>
        </p:nvSpPr>
        <p:spPr/>
        <p:txBody>
          <a:bodyPr/>
          <a:lstStyle/>
          <a:p>
            <a:fld id="{EA4A6E97-C957-4DA1-9BB1-DDDA7575FCD3}" type="datetimeFigureOut">
              <a:rPr lang="fr-FR" smtClean="0"/>
              <a:pPr/>
              <a:t>15/03/2017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D369890-B6FF-4F38-B5EE-270F756C46C7}" type="slidenum">
              <a:rPr lang="fr-FR" smtClean="0"/>
              <a:pPr/>
              <a:t>‹N°›</a:t>
            </a:fld>
            <a:endParaRPr lang="fr-F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342900" y="366184"/>
            <a:ext cx="6172200" cy="1524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fr-FR" smtClean="0"/>
              <a:t>Modifiez le style du titre</a:t>
            </a:r>
            <a:endParaRPr kumimoji="0" lang="en-US"/>
          </a:p>
        </p:txBody>
      </p:sp>
      <p:sp>
        <p:nvSpPr>
          <p:cNvPr id="13" name="Espace réservé du texte 12"/>
          <p:cNvSpPr>
            <a:spLocks noGrp="1"/>
          </p:cNvSpPr>
          <p:nvPr>
            <p:ph type="body" idx="1"/>
          </p:nvPr>
        </p:nvSpPr>
        <p:spPr>
          <a:xfrm>
            <a:off x="342900" y="2133600"/>
            <a:ext cx="6172200" cy="6278880"/>
          </a:xfrm>
          <a:prstGeom prst="rect">
            <a:avLst/>
          </a:prstGeom>
        </p:spPr>
        <p:txBody>
          <a:bodyPr vert="horz">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342900" y="8555568"/>
            <a:ext cx="1600200" cy="486833"/>
          </a:xfrm>
          <a:prstGeom prst="rect">
            <a:avLst/>
          </a:prstGeom>
        </p:spPr>
        <p:txBody>
          <a:bodyPr vert="horz" anchor="b"/>
          <a:lstStyle>
            <a:lvl1pPr algn="l" eaLnBrk="1" latinLnBrk="0" hangingPunct="1">
              <a:defRPr kumimoji="0" sz="1200">
                <a:solidFill>
                  <a:schemeClr val="tx1">
                    <a:shade val="50000"/>
                  </a:schemeClr>
                </a:solidFill>
              </a:defRPr>
            </a:lvl1pPr>
          </a:lstStyle>
          <a:p>
            <a:fld id="{EA4A6E97-C957-4DA1-9BB1-DDDA7575FCD3}" type="datetimeFigureOut">
              <a:rPr lang="fr-FR" smtClean="0"/>
              <a:pPr/>
              <a:t>15/03/2017</a:t>
            </a:fld>
            <a:endParaRPr lang="fr-FR"/>
          </a:p>
        </p:txBody>
      </p:sp>
      <p:sp>
        <p:nvSpPr>
          <p:cNvPr id="3" name="Espace réservé du pied de page 2"/>
          <p:cNvSpPr>
            <a:spLocks noGrp="1"/>
          </p:cNvSpPr>
          <p:nvPr>
            <p:ph type="ftr" sz="quarter" idx="3"/>
          </p:nvPr>
        </p:nvSpPr>
        <p:spPr>
          <a:xfrm>
            <a:off x="2343150" y="8555568"/>
            <a:ext cx="2171700" cy="486833"/>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fr-FR"/>
          </a:p>
        </p:txBody>
      </p:sp>
      <p:sp>
        <p:nvSpPr>
          <p:cNvPr id="23" name="Espace réservé du numéro de diapositive 22"/>
          <p:cNvSpPr>
            <a:spLocks noGrp="1"/>
          </p:cNvSpPr>
          <p:nvPr>
            <p:ph type="sldNum" sz="quarter" idx="4"/>
          </p:nvPr>
        </p:nvSpPr>
        <p:spPr>
          <a:xfrm>
            <a:off x="5943600" y="8555568"/>
            <a:ext cx="571500" cy="486833"/>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D369890-B6FF-4F38-B5EE-270F756C46C7}" type="slidenum">
              <a:rPr lang="fr-FR" smtClean="0"/>
              <a:pPr/>
              <a:t>‹N°›</a:t>
            </a:fld>
            <a:endParaRPr lang="fr-FR"/>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32656" y="1547664"/>
            <a:ext cx="6172200" cy="6840760"/>
          </a:xfrm>
        </p:spPr>
        <p:txBody>
          <a:bodyPr>
            <a:normAutofit/>
          </a:bodyPr>
          <a:lstStyle/>
          <a:p>
            <a:pPr algn="ctr"/>
            <a:r>
              <a:rPr lang="fr-FR" sz="4800" dirty="0">
                <a:effectLst/>
              </a:rPr>
              <a:t/>
            </a:r>
            <a:br>
              <a:rPr lang="fr-FR" sz="4800" dirty="0">
                <a:effectLst/>
              </a:rPr>
            </a:br>
            <a:r>
              <a:rPr lang="fr-FR" sz="4800" dirty="0" smtClean="0">
                <a:effectLst/>
              </a:rPr>
              <a:t/>
            </a:r>
            <a:br>
              <a:rPr lang="fr-FR" sz="4800" dirty="0" smtClean="0">
                <a:effectLst/>
              </a:rPr>
            </a:br>
            <a:endParaRPr lang="fr-FR" sz="4800" dirty="0">
              <a:effectLst/>
            </a:endParaRPr>
          </a:p>
        </p:txBody>
      </p:sp>
      <p:sp>
        <p:nvSpPr>
          <p:cNvPr id="6" name="Titre 1"/>
          <p:cNvSpPr txBox="1">
            <a:spLocks/>
          </p:cNvSpPr>
          <p:nvPr/>
        </p:nvSpPr>
        <p:spPr>
          <a:xfrm>
            <a:off x="316523" y="1828800"/>
            <a:ext cx="6172200" cy="5407496"/>
          </a:xfrm>
          <a:prstGeom prst="rect">
            <a:avLst/>
          </a:prstGeom>
        </p:spPr>
        <p:txBody>
          <a:bodyPr vert="horz" lIns="45720" tIns="0" rIns="45720" bIns="0" anchor="b">
            <a:normAutofit/>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r>
              <a:rPr lang="fr-FR" sz="5400" dirty="0" smtClean="0"/>
              <a:t>Dictionnaire des héros oubli</a:t>
            </a:r>
            <a:r>
              <a:rPr lang="fr-FR" sz="5400" dirty="0"/>
              <a:t>é</a:t>
            </a:r>
            <a:r>
              <a:rPr lang="fr-FR" sz="5400" dirty="0" smtClean="0"/>
              <a:t>s de la mythologie </a:t>
            </a:r>
          </a:p>
          <a:p>
            <a:endParaRPr lang="fr-FR" sz="6000" dirty="0"/>
          </a:p>
        </p:txBody>
      </p:sp>
    </p:spTree>
    <p:extLst>
      <p:ext uri="{BB962C8B-B14F-4D97-AF65-F5344CB8AC3E}">
        <p14:creationId xmlns:p14="http://schemas.microsoft.com/office/powerpoint/2010/main" xmlns="" val="23786920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92696" y="827584"/>
            <a:ext cx="5322912" cy="7920880"/>
          </a:xfrm>
        </p:spPr>
        <p:txBody>
          <a:bodyPr>
            <a:normAutofit fontScale="62500" lnSpcReduction="20000"/>
          </a:bodyPr>
          <a:lstStyle/>
          <a:p>
            <a:pPr marL="0" indent="0" algn="just">
              <a:buNone/>
            </a:pPr>
            <a:r>
              <a:rPr lang="fr-FR" dirty="0" smtClean="0"/>
              <a:t>	</a:t>
            </a:r>
            <a:r>
              <a:rPr lang="fr-FR" sz="3400" dirty="0" smtClean="0"/>
              <a:t>Un </a:t>
            </a:r>
            <a:r>
              <a:rPr lang="fr-FR" sz="3400" dirty="0"/>
              <a:t>soir de pleine lune, où Agatha se laissait aller à la nostalgie, rêvant en regardant les étoiles, elle se fit surprendre par le monstre car elle était moins sur ses gardes. Seule, elle pensait à sa mère épanouie au milieu de ses enfants. Elle fut alors trompée par le monstre qui se présenta à elle sous l’apparence d’un charmant jeune homme. La haine qui habitait cette créature fut inébranlable devant les supplications d’Agatha. Le monstre usa d’une lame trempée dans de l’or pour entailler les orteils de la vaillante jeune femme. C’est à ce moment-là que son père Arès apparut pour sauver sa fille, mais cette dernière déclina l’offre qui lui était faite de modifier le cours des événements, et elle accepta son destin.</a:t>
            </a:r>
          </a:p>
          <a:p>
            <a:pPr marL="0" indent="0" algn="just">
              <a:buNone/>
            </a:pPr>
            <a:r>
              <a:rPr lang="fr-FR" sz="3400" dirty="0" smtClean="0"/>
              <a:t>	A </a:t>
            </a:r>
            <a:r>
              <a:rPr lang="fr-FR" sz="3400" dirty="0"/>
              <a:t>l’annonce de son décès, toute la cité célébra cette héroïne au grand cœur. On peut encore observer de nos jours une stèle en son honneur, non loin d’un petit village perché sur les montagnes, là où les oliviers sont en fleurs.</a:t>
            </a:r>
          </a:p>
          <a:p>
            <a:pPr marL="0" indent="0">
              <a:buNone/>
            </a:pPr>
            <a:endParaRPr lang="fr-FR" sz="3400" dirty="0" smtClean="0"/>
          </a:p>
          <a:p>
            <a:pPr marL="0" indent="0">
              <a:buNone/>
            </a:pPr>
            <a:endParaRPr lang="fr-FR" dirty="0"/>
          </a:p>
          <a:p>
            <a:pPr marL="0" indent="0">
              <a:buNone/>
            </a:pPr>
            <a:endParaRPr lang="fr-FR" dirty="0" smtClean="0"/>
          </a:p>
          <a:p>
            <a:pPr marL="0" indent="0" algn="ctr">
              <a:spcBef>
                <a:spcPts val="0"/>
              </a:spcBef>
              <a:buNone/>
            </a:pPr>
            <a:r>
              <a:rPr lang="fr-FR" dirty="0" smtClean="0"/>
              <a:t>Luciano BATISTA-RUIVO, </a:t>
            </a:r>
            <a:r>
              <a:rPr lang="fr-FR" dirty="0"/>
              <a:t>Thibaut LABRIT, Enzo MORENO, Loris CLAVERIE, </a:t>
            </a:r>
            <a:endParaRPr lang="fr-FR" dirty="0" smtClean="0"/>
          </a:p>
          <a:p>
            <a:pPr marL="0" indent="0" algn="ctr">
              <a:spcBef>
                <a:spcPts val="0"/>
              </a:spcBef>
              <a:buNone/>
            </a:pPr>
            <a:r>
              <a:rPr lang="fr-FR" dirty="0" smtClean="0"/>
              <a:t>Matthieu </a:t>
            </a:r>
            <a:r>
              <a:rPr lang="fr-FR" dirty="0"/>
              <a:t>LEBRUN  – 5</a:t>
            </a:r>
            <a:r>
              <a:rPr lang="fr-FR" baseline="30000" dirty="0"/>
              <a:t>e</a:t>
            </a:r>
            <a:r>
              <a:rPr lang="fr-FR" dirty="0"/>
              <a:t> A</a:t>
            </a:r>
          </a:p>
          <a:p>
            <a:pPr marL="0" indent="0">
              <a:buNone/>
            </a:pPr>
            <a:endParaRPr lang="fr-FR" dirty="0"/>
          </a:p>
        </p:txBody>
      </p:sp>
    </p:spTree>
    <p:extLst>
      <p:ext uri="{BB962C8B-B14F-4D97-AF65-F5344CB8AC3E}">
        <p14:creationId xmlns:p14="http://schemas.microsoft.com/office/powerpoint/2010/main" xmlns="" val="2917516836"/>
      </p:ext>
    </p:extLst>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ANDRIOS</a:t>
            </a:r>
            <a:endParaRPr lang="fr-FR" dirty="0"/>
          </a:p>
        </p:txBody>
      </p:sp>
      <p:pic>
        <p:nvPicPr>
          <p:cNvPr id="5" name="Espace réservé du contenu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074539" y="2133600"/>
            <a:ext cx="4708922" cy="6278563"/>
          </a:xfrm>
        </p:spPr>
      </p:pic>
    </p:spTree>
    <p:extLst>
      <p:ext uri="{BB962C8B-B14F-4D97-AF65-F5344CB8AC3E}">
        <p14:creationId xmlns:p14="http://schemas.microsoft.com/office/powerpoint/2010/main" xmlns="" val="1841912013"/>
      </p:ext>
    </p:extLst>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64704" y="1259632"/>
            <a:ext cx="5178896" cy="6624736"/>
          </a:xfrm>
        </p:spPr>
        <p:txBody>
          <a:bodyPr>
            <a:normAutofit/>
          </a:bodyPr>
          <a:lstStyle/>
          <a:p>
            <a:pPr marL="0" indent="0" algn="just">
              <a:buNone/>
            </a:pPr>
            <a:r>
              <a:rPr lang="fr-FR" dirty="0" smtClean="0"/>
              <a:t>	</a:t>
            </a:r>
            <a:r>
              <a:rPr lang="fr-FR" sz="2100" dirty="0" err="1" smtClean="0"/>
              <a:t>Andrios</a:t>
            </a:r>
            <a:r>
              <a:rPr lang="fr-FR" sz="2100" dirty="0"/>
              <a:t>, qui signifie viril et courageux, est le fils de </a:t>
            </a:r>
            <a:r>
              <a:rPr lang="fr-FR" sz="2100" dirty="0" err="1"/>
              <a:t>Sokratis</a:t>
            </a:r>
            <a:r>
              <a:rPr lang="fr-FR" sz="2100" dirty="0"/>
              <a:t>, roi de </a:t>
            </a:r>
            <a:r>
              <a:rPr lang="fr-FR" sz="2100" dirty="0" err="1"/>
              <a:t>Celta</a:t>
            </a:r>
            <a:r>
              <a:rPr lang="fr-FR" sz="2100" dirty="0"/>
              <a:t> Vigo et de la déesse de la chasse, Artémis. Il est sorti du ventre de sa mère trois mois après le terme. Pour le rendre immortel, son père a plongé </a:t>
            </a:r>
            <a:r>
              <a:rPr lang="fr-FR" sz="2100" dirty="0" err="1"/>
              <a:t>Andrios</a:t>
            </a:r>
            <a:r>
              <a:rPr lang="fr-FR" sz="2100" dirty="0"/>
              <a:t> dans le </a:t>
            </a:r>
            <a:r>
              <a:rPr lang="fr-FR" sz="2100" dirty="0" err="1"/>
              <a:t>Cloris</a:t>
            </a:r>
            <a:r>
              <a:rPr lang="fr-FR" sz="2100" dirty="0"/>
              <a:t>, le volcan de l’immortalité.</a:t>
            </a:r>
          </a:p>
          <a:p>
            <a:pPr marL="0" indent="0" algn="just">
              <a:buNone/>
            </a:pPr>
            <a:r>
              <a:rPr lang="fr-FR" sz="2100" dirty="0" smtClean="0"/>
              <a:t>	Il </a:t>
            </a:r>
            <a:r>
              <a:rPr lang="fr-FR" sz="2100" dirty="0"/>
              <a:t>a réussi à récupérer la bague qui invoque les dieux. Cette bague était perchée en haut d’une montagne gardée par un géant. Aucune personne n’avait réussi à lui faire ne serait-ce qu’une égratignure car il possédait un bouclier </a:t>
            </a:r>
            <a:r>
              <a:rPr lang="fr-FR" sz="2100" dirty="0" smtClean="0"/>
              <a:t>qui était </a:t>
            </a:r>
            <a:r>
              <a:rPr lang="fr-FR" sz="2100" dirty="0"/>
              <a:t>incassable. Pour tuer le géant et récupérer la bague des dieux, il lui coupa les jambes pour qu’il s’évanouisse. Il lui trancha ensuite la tête et il alla récupérer </a:t>
            </a:r>
            <a:r>
              <a:rPr lang="fr-FR" sz="2100" dirty="0" smtClean="0"/>
              <a:t>la </a:t>
            </a:r>
            <a:r>
              <a:rPr lang="fr-FR" sz="2100" dirty="0"/>
              <a:t>bague au sommet de la montagne. C’était la preuve d’un grand courage.</a:t>
            </a:r>
          </a:p>
          <a:p>
            <a:pPr marL="0" indent="0">
              <a:buNone/>
            </a:pPr>
            <a:endParaRPr lang="fr-FR" dirty="0"/>
          </a:p>
        </p:txBody>
      </p:sp>
    </p:spTree>
    <p:extLst>
      <p:ext uri="{BB962C8B-B14F-4D97-AF65-F5344CB8AC3E}">
        <p14:creationId xmlns:p14="http://schemas.microsoft.com/office/powerpoint/2010/main" xmlns="" val="3141789987"/>
      </p:ext>
    </p:extLst>
  </p:cSld>
  <p:clrMapOvr>
    <a:masterClrMapping/>
  </p:clrMapOvr>
  <p:transition spd="slow">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14400" y="899592"/>
            <a:ext cx="5106888" cy="3816424"/>
          </a:xfrm>
        </p:spPr>
        <p:txBody>
          <a:bodyPr>
            <a:normAutofit fontScale="70000" lnSpcReduction="20000"/>
          </a:bodyPr>
          <a:lstStyle/>
          <a:p>
            <a:pPr marL="0" indent="0" algn="just">
              <a:buNone/>
            </a:pPr>
            <a:r>
              <a:rPr lang="fr-FR" dirty="0" smtClean="0"/>
              <a:t>	</a:t>
            </a:r>
            <a:r>
              <a:rPr lang="fr-FR" sz="3000" dirty="0" smtClean="0"/>
              <a:t>Il </a:t>
            </a:r>
            <a:r>
              <a:rPr lang="fr-FR" sz="3000" dirty="0"/>
              <a:t>a aussi tué </a:t>
            </a:r>
            <a:r>
              <a:rPr lang="fr-FR" sz="3000" dirty="0" err="1"/>
              <a:t>Manola</a:t>
            </a:r>
            <a:r>
              <a:rPr lang="fr-FR" sz="3000" dirty="0"/>
              <a:t>, le monstre du feu. Tous ceux qui se sont approchés de lui sont morts à cause de la chaleur qu’il dégage. </a:t>
            </a:r>
            <a:r>
              <a:rPr lang="fr-FR" sz="3000" dirty="0" err="1"/>
              <a:t>Andrios</a:t>
            </a:r>
            <a:r>
              <a:rPr lang="fr-FR" sz="3000" dirty="0"/>
              <a:t> fit preuve de ruse en appelant Poséidon grâce à sa bague magique. Un tsunami s’abattit sur </a:t>
            </a:r>
            <a:r>
              <a:rPr lang="fr-FR" sz="3000" dirty="0" err="1"/>
              <a:t>Manola</a:t>
            </a:r>
            <a:r>
              <a:rPr lang="fr-FR" sz="3000" dirty="0"/>
              <a:t>, éteignit sa chaleur et son pouvoir de feu. </a:t>
            </a:r>
            <a:r>
              <a:rPr lang="fr-FR" sz="3000" dirty="0" err="1"/>
              <a:t>Andrios</a:t>
            </a:r>
            <a:r>
              <a:rPr lang="fr-FR" sz="3000" dirty="0"/>
              <a:t> put alors s’approcher du monstre vulnérable et le tuer sans difficulté. Il récupéra ensuite les armes de feu forgées par Héphaïstos, le dieu du feu et de la forge.</a:t>
            </a:r>
          </a:p>
          <a:p>
            <a:pPr marL="0" indent="0" algn="just">
              <a:buNone/>
            </a:pPr>
            <a:r>
              <a:rPr lang="fr-FR" sz="3000" dirty="0" smtClean="0"/>
              <a:t>	</a:t>
            </a:r>
            <a:endParaRPr lang="fr-FR" dirty="0"/>
          </a:p>
        </p:txBody>
      </p:sp>
      <p:pic>
        <p:nvPicPr>
          <p:cNvPr id="2" name="Imag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44824" y="4211960"/>
            <a:ext cx="3398976" cy="3387684"/>
          </a:xfrm>
          <a:prstGeom prst="rect">
            <a:avLst/>
          </a:prstGeom>
        </p:spPr>
      </p:pic>
      <p:sp>
        <p:nvSpPr>
          <p:cNvPr id="4" name="Titre 1"/>
          <p:cNvSpPr>
            <a:spLocks noGrp="1"/>
          </p:cNvSpPr>
          <p:nvPr>
            <p:ph type="title"/>
          </p:nvPr>
        </p:nvSpPr>
        <p:spPr>
          <a:xfrm>
            <a:off x="2416194" y="7616277"/>
            <a:ext cx="2256235" cy="1045344"/>
          </a:xfrm>
        </p:spPr>
        <p:txBody>
          <a:bodyPr>
            <a:normAutofit/>
          </a:bodyPr>
          <a:lstStyle/>
          <a:p>
            <a:pPr algn="ctr"/>
            <a:r>
              <a:rPr lang="fr-FR" sz="1800" dirty="0" smtClean="0"/>
              <a:t>HEPHAISTOS</a:t>
            </a:r>
            <a:r>
              <a:rPr lang="fr-FR" dirty="0" smtClean="0"/>
              <a:t/>
            </a:r>
            <a:br>
              <a:rPr lang="fr-FR" dirty="0" smtClean="0"/>
            </a:br>
            <a:endParaRPr lang="fr-FR" dirty="0"/>
          </a:p>
        </p:txBody>
      </p:sp>
    </p:spTree>
    <p:extLst>
      <p:ext uri="{BB962C8B-B14F-4D97-AF65-F5344CB8AC3E}">
        <p14:creationId xmlns:p14="http://schemas.microsoft.com/office/powerpoint/2010/main" xmlns="" val="933060321"/>
      </p:ext>
    </p:extLst>
  </p:cSld>
  <p:clrMapOvr>
    <a:masterClrMapping/>
  </p:clrMapOvr>
  <p:transition spd="slow">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6712" y="1475656"/>
            <a:ext cx="5328592" cy="6278880"/>
          </a:xfrm>
        </p:spPr>
        <p:txBody>
          <a:bodyPr>
            <a:normAutofit/>
          </a:bodyPr>
          <a:lstStyle/>
          <a:p>
            <a:pPr marL="0" indent="0" algn="just">
              <a:buNone/>
            </a:pPr>
            <a:r>
              <a:rPr lang="fr-FR" sz="2000" dirty="0"/>
              <a:t>Il a également délivré les prisonniers d’un excellent guerrier. Pour le battre, il a lui a lancé une statue en pierre pour l’écraser. Il fit ainsi preuve de force et d’agilité.</a:t>
            </a:r>
          </a:p>
          <a:p>
            <a:pPr marL="0" indent="0" algn="just">
              <a:buNone/>
            </a:pPr>
            <a:r>
              <a:rPr lang="fr-FR" sz="2000" dirty="0"/>
              <a:t>	</a:t>
            </a:r>
            <a:r>
              <a:rPr lang="fr-FR" sz="2000" dirty="0" err="1"/>
              <a:t>Andrios</a:t>
            </a:r>
            <a:r>
              <a:rPr lang="fr-FR" sz="2000" dirty="0"/>
              <a:t> meurt en voulant plaire à une jeune guerrière à qui il offrit ses armes de feu. Héphaïstos, déçu, éteint alors le </a:t>
            </a:r>
            <a:r>
              <a:rPr lang="fr-FR" sz="2000" dirty="0" err="1"/>
              <a:t>Cloris</a:t>
            </a:r>
            <a:r>
              <a:rPr lang="fr-FR" sz="2000" dirty="0"/>
              <a:t>, annulant ainsi l’immortalité d’</a:t>
            </a:r>
            <a:r>
              <a:rPr lang="fr-FR" sz="2000" dirty="0" err="1"/>
              <a:t>Andrios</a:t>
            </a:r>
            <a:r>
              <a:rPr lang="fr-FR" sz="2000" dirty="0"/>
              <a:t>. La jeune amazone profita de sa faiblesse pour le tuer, avec ses propres armes.</a:t>
            </a:r>
          </a:p>
          <a:p>
            <a:pPr marL="0" indent="0">
              <a:buNone/>
            </a:pPr>
            <a:endParaRPr lang="fr-FR" sz="2000" dirty="0"/>
          </a:p>
          <a:p>
            <a:pPr marL="0" indent="0">
              <a:buNone/>
            </a:pPr>
            <a:endParaRPr lang="fr-FR" sz="2000" dirty="0"/>
          </a:p>
          <a:p>
            <a:pPr marL="0" indent="0" algn="ctr">
              <a:buNone/>
            </a:pPr>
            <a:r>
              <a:rPr lang="fr-FR" sz="2000" dirty="0"/>
              <a:t>Enzo </a:t>
            </a:r>
            <a:r>
              <a:rPr lang="fr-FR" sz="2000" dirty="0" err="1"/>
              <a:t>Devevey</a:t>
            </a:r>
            <a:r>
              <a:rPr lang="fr-FR" sz="2000" dirty="0"/>
              <a:t>, Mathéo Rodier, </a:t>
            </a:r>
          </a:p>
          <a:p>
            <a:pPr marL="0" indent="0" algn="ctr">
              <a:buNone/>
            </a:pPr>
            <a:r>
              <a:rPr lang="fr-FR" sz="2000" dirty="0" err="1"/>
              <a:t>Mehdy</a:t>
            </a:r>
            <a:r>
              <a:rPr lang="fr-FR" sz="2000" dirty="0"/>
              <a:t> Kacel, </a:t>
            </a:r>
            <a:r>
              <a:rPr lang="fr-FR" sz="2000" dirty="0" err="1"/>
              <a:t>Ilies</a:t>
            </a:r>
            <a:r>
              <a:rPr lang="fr-FR" sz="2000" dirty="0"/>
              <a:t> </a:t>
            </a:r>
            <a:r>
              <a:rPr lang="fr-FR" sz="2000" dirty="0" err="1"/>
              <a:t>Chafiq</a:t>
            </a:r>
            <a:r>
              <a:rPr lang="fr-FR" sz="2000" dirty="0"/>
              <a:t>– 5</a:t>
            </a:r>
            <a:r>
              <a:rPr lang="fr-FR" sz="2000" baseline="30000" dirty="0"/>
              <a:t>e</a:t>
            </a:r>
            <a:r>
              <a:rPr lang="fr-FR" sz="2000" dirty="0"/>
              <a:t> C</a:t>
            </a:r>
          </a:p>
          <a:p>
            <a:pPr marL="137160" indent="0">
              <a:buNone/>
            </a:pPr>
            <a:endParaRPr lang="fr-FR" dirty="0"/>
          </a:p>
        </p:txBody>
      </p:sp>
    </p:spTree>
    <p:extLst>
      <p:ext uri="{BB962C8B-B14F-4D97-AF65-F5344CB8AC3E}">
        <p14:creationId xmlns:p14="http://schemas.microsoft.com/office/powerpoint/2010/main" xmlns="" val="1285517986"/>
      </p:ext>
    </p:extLst>
  </p:cSld>
  <p:clrMapOvr>
    <a:masterClrMapping/>
  </p:clrMapOvr>
  <p:transition spd="slow">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5400" dirty="0" smtClean="0"/>
              <a:t>CHRYSOCOME</a:t>
            </a:r>
            <a:endParaRPr lang="fr-FR" sz="5400" dirty="0"/>
          </a:p>
        </p:txBody>
      </p:sp>
      <p:pic>
        <p:nvPicPr>
          <p:cNvPr id="5" name="Espace réservé du contenu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074539" y="2133600"/>
            <a:ext cx="4708922" cy="6278563"/>
          </a:xfrm>
        </p:spPr>
      </p:pic>
    </p:spTree>
    <p:extLst>
      <p:ext uri="{BB962C8B-B14F-4D97-AF65-F5344CB8AC3E}">
        <p14:creationId xmlns:p14="http://schemas.microsoft.com/office/powerpoint/2010/main" xmlns="" val="3502821179"/>
      </p:ext>
    </p:extLst>
  </p:cSld>
  <p:clrMapOvr>
    <a:masterClrMapping/>
  </p:clrMapOvr>
  <p:transition spd="slow">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2708920" y="4451638"/>
            <a:ext cx="3028950" cy="4440842"/>
          </a:xfrm>
        </p:spPr>
        <p:txBody>
          <a:bodyPr>
            <a:normAutofit fontScale="92500"/>
          </a:bodyPr>
          <a:lstStyle/>
          <a:p>
            <a:pPr marL="0" indent="0" algn="just">
              <a:buNone/>
            </a:pPr>
            <a:r>
              <a:rPr lang="fr-FR" sz="2200" dirty="0" err="1"/>
              <a:t>Chrysocomé</a:t>
            </a:r>
            <a:r>
              <a:rPr lang="fr-FR" sz="2200" dirty="0"/>
              <a:t>, qui signifie « à la chevelure d’or », est la fille de Vénus, la déesse de l’amour et de la beauté et de Thésée, le roi de Trézène. </a:t>
            </a:r>
          </a:p>
          <a:p>
            <a:pPr marL="0" indent="0" algn="just">
              <a:buNone/>
            </a:pPr>
            <a:r>
              <a:rPr lang="fr-FR" sz="2200" dirty="0"/>
              <a:t>	Pour rendre sa fille invulnérable, Vénus enduit d’une huile magique le corps de </a:t>
            </a:r>
            <a:r>
              <a:rPr lang="fr-FR" sz="2200" dirty="0" err="1"/>
              <a:t>Chrysocomé</a:t>
            </a:r>
            <a:r>
              <a:rPr lang="fr-FR" sz="2200" dirty="0"/>
              <a:t>, à l’exception de ses cheveux qui deviennent son point faible.</a:t>
            </a:r>
          </a:p>
          <a:p>
            <a:pPr marL="137160" indent="0">
              <a:buNone/>
            </a:pPr>
            <a:endParaRPr lang="fr-FR" dirty="0"/>
          </a:p>
        </p:txBody>
      </p:sp>
      <p:pic>
        <p:nvPicPr>
          <p:cNvPr id="5" name="Espace réservé du contenu 4"/>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908720" y="395536"/>
            <a:ext cx="3028950" cy="4038600"/>
          </a:xfrm>
        </p:spPr>
      </p:pic>
    </p:spTree>
    <p:extLst>
      <p:ext uri="{BB962C8B-B14F-4D97-AF65-F5344CB8AC3E}">
        <p14:creationId xmlns:p14="http://schemas.microsoft.com/office/powerpoint/2010/main" xmlns="" val="2760365053"/>
      </p:ext>
    </p:extLst>
  </p:cSld>
  <p:clrMapOvr>
    <a:masterClrMapping/>
  </p:clrMapOvr>
  <p:transition spd="slow">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08720" y="1907704"/>
            <a:ext cx="5256584" cy="5688632"/>
          </a:xfrm>
        </p:spPr>
        <p:txBody>
          <a:bodyPr>
            <a:normAutofit/>
          </a:bodyPr>
          <a:lstStyle/>
          <a:p>
            <a:pPr marL="0" indent="0" algn="just">
              <a:buNone/>
            </a:pPr>
            <a:r>
              <a:rPr lang="fr-FR" dirty="0" smtClean="0"/>
              <a:t>	</a:t>
            </a:r>
            <a:r>
              <a:rPr lang="fr-FR" sz="2000" dirty="0" smtClean="0"/>
              <a:t>Enfant</a:t>
            </a:r>
            <a:r>
              <a:rPr lang="fr-FR" sz="2000" dirty="0"/>
              <a:t>, </a:t>
            </a:r>
            <a:r>
              <a:rPr lang="fr-FR" sz="2000" dirty="0" err="1"/>
              <a:t>Chrysocomé</a:t>
            </a:r>
            <a:r>
              <a:rPr lang="fr-FR" sz="2000" dirty="0"/>
              <a:t> se distingue par sa bravoure, son ingéniosité et son audace.</a:t>
            </a:r>
          </a:p>
          <a:p>
            <a:pPr marL="0" indent="0" algn="just">
              <a:buNone/>
            </a:pPr>
            <a:r>
              <a:rPr lang="fr-FR" sz="2000" dirty="0" smtClean="0"/>
              <a:t>	Apprenant </a:t>
            </a:r>
            <a:r>
              <a:rPr lang="fr-FR" sz="2000" dirty="0"/>
              <a:t>qu’</a:t>
            </a:r>
            <a:r>
              <a:rPr lang="fr-FR" sz="2000" dirty="0" err="1"/>
              <a:t>Ekadous</a:t>
            </a:r>
            <a:r>
              <a:rPr lang="fr-FR" sz="2000" dirty="0"/>
              <a:t>, un effroyable monstre, allait anéantir Trézène, elle n’hésita pas à prendre les armes pour le combattre. Avant de partir, sa mère lui confia un collier magique, qui avait le pouvoir d’étouffer ceux qui le portaient. Lorsqu’elle aperçut </a:t>
            </a:r>
            <a:r>
              <a:rPr lang="fr-FR" sz="2000" dirty="0" err="1"/>
              <a:t>Ekadous</a:t>
            </a:r>
            <a:r>
              <a:rPr lang="fr-FR" sz="2000" dirty="0"/>
              <a:t>, avec son visage rouge, son nez énorme et ses yeux disproportionnés, elle s’élança pour le combattre.  Il lui fallait immobiliser le monstre pour lui passer le collier. Elle y parvint mais non sans peine, car la créature était habile. Lorsqu’elle réussit à fermer le collier autour de son cou, </a:t>
            </a:r>
            <a:r>
              <a:rPr lang="fr-FR" sz="2000" dirty="0" err="1"/>
              <a:t>Ekadous</a:t>
            </a:r>
            <a:r>
              <a:rPr lang="fr-FR" sz="2000" dirty="0"/>
              <a:t> mourut rapidement, étouffé.</a:t>
            </a:r>
          </a:p>
          <a:p>
            <a:pPr marL="0" indent="0">
              <a:buNone/>
            </a:pPr>
            <a:endParaRPr lang="fr-FR" sz="2300" dirty="0"/>
          </a:p>
        </p:txBody>
      </p:sp>
    </p:spTree>
    <p:extLst>
      <p:ext uri="{BB962C8B-B14F-4D97-AF65-F5344CB8AC3E}">
        <p14:creationId xmlns:p14="http://schemas.microsoft.com/office/powerpoint/2010/main" xmlns="" val="1012231299"/>
      </p:ext>
    </p:extLst>
  </p:cSld>
  <p:clrMapOvr>
    <a:masterClrMapping/>
  </p:clrMapOvr>
  <p:transition spd="slow">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dirty="0" smtClean="0"/>
              <a:t>CHRYSOCOME CONTRE SOLIDO</a:t>
            </a:r>
            <a:endParaRPr lang="fr-FR" sz="2400" dirty="0"/>
          </a:p>
        </p:txBody>
      </p:sp>
      <p:sp>
        <p:nvSpPr>
          <p:cNvPr id="3" name="Espace réservé du contenu 2"/>
          <p:cNvSpPr>
            <a:spLocks noGrp="1"/>
          </p:cNvSpPr>
          <p:nvPr>
            <p:ph sz="half" idx="1"/>
          </p:nvPr>
        </p:nvSpPr>
        <p:spPr>
          <a:xfrm>
            <a:off x="332656" y="1763688"/>
            <a:ext cx="3028950" cy="6326831"/>
          </a:xfrm>
        </p:spPr>
        <p:txBody>
          <a:bodyPr>
            <a:noAutofit/>
          </a:bodyPr>
          <a:lstStyle/>
          <a:p>
            <a:pPr marL="137160" indent="0" algn="just">
              <a:buNone/>
            </a:pPr>
            <a:r>
              <a:rPr lang="fr-FR" sz="2000" dirty="0" smtClean="0"/>
              <a:t>	Quelques </a:t>
            </a:r>
            <a:r>
              <a:rPr lang="fr-FR" sz="2000" dirty="0"/>
              <a:t>temps plus tard, alors qu’elle se promenait dans son royaume, </a:t>
            </a:r>
            <a:r>
              <a:rPr lang="fr-FR" sz="2000" dirty="0" err="1"/>
              <a:t>Chrysocomé</a:t>
            </a:r>
            <a:r>
              <a:rPr lang="fr-FR" sz="2000" dirty="0"/>
              <a:t> tomba nez à nez sur le monstre le plus redouté de la région. Il se nommait </a:t>
            </a:r>
            <a:r>
              <a:rPr lang="fr-FR" sz="2000" dirty="0" err="1"/>
              <a:t>Solido</a:t>
            </a:r>
            <a:r>
              <a:rPr lang="fr-FR" sz="2000" dirty="0"/>
              <a:t> et n’avait perdu aucun de ses combats. En plus d’être horrible, </a:t>
            </a:r>
            <a:r>
              <a:rPr lang="fr-FR" sz="2000" dirty="0" err="1"/>
              <a:t>Solido</a:t>
            </a:r>
            <a:r>
              <a:rPr lang="fr-FR" sz="2000" dirty="0"/>
              <a:t> était rusé. Il connaissait le point faible de la belle </a:t>
            </a:r>
            <a:r>
              <a:rPr lang="fr-FR" sz="2000" dirty="0" err="1"/>
              <a:t>Chrysocomé</a:t>
            </a:r>
            <a:r>
              <a:rPr lang="fr-FR" sz="2000" dirty="0"/>
              <a:t>. Il s’approcha d’elle et, à l’aide de son épée, lui coupa la chevelure d’un coup sec. </a:t>
            </a:r>
            <a:r>
              <a:rPr lang="fr-FR" sz="2000" dirty="0" err="1"/>
              <a:t>Chrysocomé</a:t>
            </a:r>
            <a:r>
              <a:rPr lang="fr-FR" sz="2000" dirty="0"/>
              <a:t> s’effondra aussitôt et mourut.</a:t>
            </a:r>
          </a:p>
        </p:txBody>
      </p:sp>
      <p:sp>
        <p:nvSpPr>
          <p:cNvPr id="7" name="ZoneTexte 6"/>
          <p:cNvSpPr txBox="1"/>
          <p:nvPr/>
        </p:nvSpPr>
        <p:spPr>
          <a:xfrm>
            <a:off x="3933056" y="6660232"/>
            <a:ext cx="2232248" cy="1200329"/>
          </a:xfrm>
          <a:prstGeom prst="rect">
            <a:avLst/>
          </a:prstGeom>
          <a:noFill/>
        </p:spPr>
        <p:txBody>
          <a:bodyPr wrap="square" rtlCol="0">
            <a:spAutoFit/>
          </a:bodyPr>
          <a:lstStyle/>
          <a:p>
            <a:pPr algn="ctr"/>
            <a:r>
              <a:rPr lang="fr-FR" dirty="0"/>
              <a:t>Anna </a:t>
            </a:r>
            <a:r>
              <a:rPr lang="fr-FR" dirty="0" err="1"/>
              <a:t>Decobecq</a:t>
            </a:r>
            <a:r>
              <a:rPr lang="fr-FR" dirty="0"/>
              <a:t>,  Jeanne </a:t>
            </a:r>
            <a:r>
              <a:rPr lang="fr-FR" dirty="0" err="1"/>
              <a:t>Courbin</a:t>
            </a:r>
            <a:r>
              <a:rPr lang="fr-FR" dirty="0"/>
              <a:t>, </a:t>
            </a:r>
          </a:p>
          <a:p>
            <a:pPr algn="ctr"/>
            <a:r>
              <a:rPr lang="fr-FR" dirty="0" err="1"/>
              <a:t>Nahia</a:t>
            </a:r>
            <a:r>
              <a:rPr lang="fr-FR" dirty="0"/>
              <a:t> </a:t>
            </a:r>
            <a:r>
              <a:rPr lang="fr-FR" dirty="0" err="1"/>
              <a:t>Badji</a:t>
            </a:r>
            <a:r>
              <a:rPr lang="fr-FR" dirty="0"/>
              <a:t>, Laura </a:t>
            </a:r>
            <a:r>
              <a:rPr lang="fr-FR" dirty="0" err="1"/>
              <a:t>Boulay</a:t>
            </a:r>
            <a:r>
              <a:rPr lang="fr-FR" dirty="0"/>
              <a:t> – 5</a:t>
            </a:r>
            <a:r>
              <a:rPr lang="fr-FR" baseline="30000" dirty="0"/>
              <a:t>e</a:t>
            </a:r>
            <a:r>
              <a:rPr lang="fr-FR" dirty="0"/>
              <a:t> C</a:t>
            </a:r>
          </a:p>
        </p:txBody>
      </p:sp>
      <p:pic>
        <p:nvPicPr>
          <p:cNvPr id="6" name="Espace réservé du contenu 5"/>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3534705" y="1979712"/>
            <a:ext cx="3028950" cy="4038600"/>
          </a:xfrm>
        </p:spPr>
      </p:pic>
    </p:spTree>
    <p:extLst>
      <p:ext uri="{BB962C8B-B14F-4D97-AF65-F5344CB8AC3E}">
        <p14:creationId xmlns:p14="http://schemas.microsoft.com/office/powerpoint/2010/main" xmlns="" val="581990950"/>
      </p:ext>
    </p:extLst>
  </p:cSld>
  <p:clrMapOvr>
    <a:masterClrMapping/>
  </p:clrMapOvr>
  <p:transition spd="slow">
    <p:cov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EUPSYCHIA</a:t>
            </a:r>
            <a:endParaRPr lang="fr-FR" dirty="0"/>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219892" y="2328098"/>
            <a:ext cx="4418215" cy="5889567"/>
          </a:xfrm>
        </p:spPr>
      </p:pic>
    </p:spTree>
    <p:extLst>
      <p:ext uri="{BB962C8B-B14F-4D97-AF65-F5344CB8AC3E}">
        <p14:creationId xmlns:p14="http://schemas.microsoft.com/office/powerpoint/2010/main" xmlns="" val="3198697184"/>
      </p:ext>
    </p:extLst>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sz="6600" dirty="0" smtClean="0"/>
              <a:t>SOMMAIRE</a:t>
            </a:r>
            <a:endParaRPr lang="fr-FR" sz="6600" dirty="0"/>
          </a:p>
        </p:txBody>
      </p:sp>
    </p:spTree>
    <p:extLst>
      <p:ext uri="{BB962C8B-B14F-4D97-AF65-F5344CB8AC3E}">
        <p14:creationId xmlns:p14="http://schemas.microsoft.com/office/powerpoint/2010/main" xmlns="" val="3560852826"/>
      </p:ext>
    </p:extLst>
  </p:cSld>
  <p:clrMapOvr>
    <a:masterClrMapping/>
  </p:clrMapOvr>
  <p:transition spd="slow">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21088" y="6228184"/>
            <a:ext cx="1717948" cy="990592"/>
          </a:xfrm>
        </p:spPr>
        <p:txBody>
          <a:bodyPr>
            <a:normAutofit/>
          </a:bodyPr>
          <a:lstStyle/>
          <a:p>
            <a:r>
              <a:rPr lang="fr-FR" sz="1800" dirty="0" smtClean="0"/>
              <a:t>HESTIA</a:t>
            </a:r>
            <a:endParaRPr lang="fr-FR" sz="1800" dirty="0"/>
          </a:p>
        </p:txBody>
      </p:sp>
      <p:sp>
        <p:nvSpPr>
          <p:cNvPr id="3" name="Espace réservé du contenu 2"/>
          <p:cNvSpPr>
            <a:spLocks noGrp="1"/>
          </p:cNvSpPr>
          <p:nvPr>
            <p:ph sz="half" idx="1"/>
          </p:nvPr>
        </p:nvSpPr>
        <p:spPr>
          <a:xfrm>
            <a:off x="404664" y="1475656"/>
            <a:ext cx="3302124" cy="5832649"/>
          </a:xfrm>
        </p:spPr>
        <p:txBody>
          <a:bodyPr/>
          <a:lstStyle/>
          <a:p>
            <a:pPr marL="137160" indent="0" algn="just">
              <a:buNone/>
            </a:pPr>
            <a:r>
              <a:rPr lang="fr-FR" sz="2000" dirty="0" smtClean="0"/>
              <a:t>	</a:t>
            </a:r>
            <a:r>
              <a:rPr lang="fr-FR" sz="2000" dirty="0" err="1" smtClean="0"/>
              <a:t>Polémos</a:t>
            </a:r>
            <a:r>
              <a:rPr lang="fr-FR" sz="2000" dirty="0"/>
              <a:t>, roi de Grèce et Hestia, déesse du foyer et du feu sacré ne pouvaient avoir d’enfant. Hestia décida d’en créer un avec du feu. Ce fut une petite fille qu’ils appelèrent </a:t>
            </a:r>
            <a:r>
              <a:rPr lang="fr-FR" sz="2000" dirty="0" err="1"/>
              <a:t>Eupsychia</a:t>
            </a:r>
            <a:r>
              <a:rPr lang="fr-FR" sz="2000" dirty="0"/>
              <a:t>, qui signifie « le courage </a:t>
            </a:r>
            <a:r>
              <a:rPr lang="fr-FR" sz="2000" dirty="0" smtClean="0"/>
              <a:t>».</a:t>
            </a:r>
          </a:p>
          <a:p>
            <a:pPr marL="137160" indent="0" algn="just">
              <a:buNone/>
            </a:pPr>
            <a:r>
              <a:rPr lang="fr-FR" sz="2000" dirty="0" smtClean="0"/>
              <a:t>	Le </a:t>
            </a:r>
            <a:r>
              <a:rPr lang="fr-FR" sz="2000" dirty="0"/>
              <a:t>jour de ses trois ans, sa mère la rendit immortelle en la mettant sous la lumière argentée de la Lune durant la nuit la plus longue de l’année. Malheureusement, sa main droite resta dans l’ombre de sa mère.</a:t>
            </a:r>
          </a:p>
          <a:p>
            <a:pPr marL="137160" indent="0" algn="just">
              <a:buNone/>
            </a:pPr>
            <a:endParaRPr lang="fr-FR" sz="2000" dirty="0"/>
          </a:p>
          <a:p>
            <a:pPr marL="137160" indent="0">
              <a:buNone/>
            </a:pPr>
            <a:endParaRPr lang="fr-FR" dirty="0"/>
          </a:p>
        </p:txBody>
      </p:sp>
      <p:pic>
        <p:nvPicPr>
          <p:cNvPr id="5" name="Espace réservé du contenu 4"/>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3861048" y="2123728"/>
            <a:ext cx="2300288" cy="4319588"/>
          </a:xfrm>
        </p:spPr>
      </p:pic>
    </p:spTree>
    <p:extLst>
      <p:ext uri="{BB962C8B-B14F-4D97-AF65-F5344CB8AC3E}">
        <p14:creationId xmlns:p14="http://schemas.microsoft.com/office/powerpoint/2010/main" xmlns="" val="1268280184"/>
      </p:ext>
    </p:extLst>
  </p:cSld>
  <p:clrMapOvr>
    <a:masterClrMapping/>
  </p:clrMapOvr>
  <p:transition spd="slow">
    <p:cov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476672" y="2123728"/>
            <a:ext cx="2698316" cy="3836160"/>
          </a:xfrm>
        </p:spPr>
      </p:pic>
      <p:sp>
        <p:nvSpPr>
          <p:cNvPr id="4" name="Espace réservé du contenu 3"/>
          <p:cNvSpPr>
            <a:spLocks noGrp="1"/>
          </p:cNvSpPr>
          <p:nvPr>
            <p:ph sz="half" idx="2"/>
          </p:nvPr>
        </p:nvSpPr>
        <p:spPr>
          <a:xfrm>
            <a:off x="3284984" y="1187624"/>
            <a:ext cx="3028950" cy="6620554"/>
          </a:xfrm>
        </p:spPr>
        <p:txBody>
          <a:bodyPr>
            <a:normAutofit fontScale="92500" lnSpcReduction="10000"/>
          </a:bodyPr>
          <a:lstStyle/>
          <a:p>
            <a:pPr marL="0" indent="0" algn="just">
              <a:buNone/>
            </a:pPr>
            <a:r>
              <a:rPr lang="fr-FR" sz="2400" dirty="0"/>
              <a:t>Quelques années plus tard, elle fut instruite par Artémis, déesse de la Lune et de la chasse. Avec celle-ci, elle développa sa ruse, son courage et sa rapidité.</a:t>
            </a:r>
          </a:p>
          <a:p>
            <a:pPr marL="0" indent="0" algn="just">
              <a:buNone/>
            </a:pPr>
            <a:r>
              <a:rPr lang="fr-FR" sz="2400" dirty="0"/>
              <a:t>	A 16 ans, elle combattit un cyclope et délivra ses prisonniers. Elle aida Héphaïstos à forger les armes et le bouclier d’Achille qui </a:t>
            </a:r>
            <a:r>
              <a:rPr lang="fr-FR" sz="2400" dirty="0" smtClean="0"/>
              <a:t>s’apprêtait </a:t>
            </a:r>
            <a:r>
              <a:rPr lang="fr-FR" sz="2400" dirty="0"/>
              <a:t>à partir en guerre. Elle aida également Hercule à tuer le lion de Némée grâce à sa ruse étonnante.</a:t>
            </a:r>
          </a:p>
          <a:p>
            <a:pPr marL="0" indent="0">
              <a:buNone/>
            </a:pPr>
            <a:endParaRPr lang="fr-FR" sz="3200" dirty="0"/>
          </a:p>
          <a:p>
            <a:pPr marL="137160" indent="0">
              <a:buNone/>
            </a:pPr>
            <a:endParaRPr lang="fr-FR" dirty="0"/>
          </a:p>
        </p:txBody>
      </p:sp>
      <p:sp>
        <p:nvSpPr>
          <p:cNvPr id="6" name="Titre 1"/>
          <p:cNvSpPr>
            <a:spLocks noGrp="1"/>
          </p:cNvSpPr>
          <p:nvPr>
            <p:ph type="title"/>
          </p:nvPr>
        </p:nvSpPr>
        <p:spPr>
          <a:xfrm>
            <a:off x="980728" y="5940152"/>
            <a:ext cx="1717948" cy="990592"/>
          </a:xfrm>
        </p:spPr>
        <p:txBody>
          <a:bodyPr>
            <a:normAutofit/>
          </a:bodyPr>
          <a:lstStyle/>
          <a:p>
            <a:r>
              <a:rPr lang="fr-FR" sz="1800" dirty="0" smtClean="0"/>
              <a:t>ARTEMIS</a:t>
            </a:r>
            <a:endParaRPr lang="fr-FR" sz="1800" dirty="0"/>
          </a:p>
        </p:txBody>
      </p:sp>
    </p:spTree>
    <p:extLst>
      <p:ext uri="{BB962C8B-B14F-4D97-AF65-F5344CB8AC3E}">
        <p14:creationId xmlns:p14="http://schemas.microsoft.com/office/powerpoint/2010/main" xmlns="" val="753934128"/>
      </p:ext>
    </p:extLst>
  </p:cSld>
  <p:clrMapOvr>
    <a:masterClrMapping/>
  </p:clrMapOvr>
  <p:transition spd="slow">
    <p:cov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14400" y="899592"/>
            <a:ext cx="5106888" cy="7272808"/>
          </a:xfrm>
        </p:spPr>
        <p:txBody>
          <a:bodyPr>
            <a:normAutofit/>
          </a:bodyPr>
          <a:lstStyle/>
          <a:p>
            <a:pPr marL="0" indent="0" algn="just">
              <a:buNone/>
            </a:pPr>
            <a:r>
              <a:rPr lang="fr-FR" dirty="0" smtClean="0"/>
              <a:t>	</a:t>
            </a:r>
            <a:r>
              <a:rPr lang="fr-FR" sz="2200" dirty="0" smtClean="0"/>
              <a:t>Après </a:t>
            </a:r>
            <a:r>
              <a:rPr lang="fr-FR" sz="2200" dirty="0"/>
              <a:t>avoir terrassé le cyclope, Héphaïstos lui offrit une épée de feu avec son nom gravé sur le manche. Malheureusement, une guerre se déclara et la moitié du royaume de </a:t>
            </a:r>
            <a:r>
              <a:rPr lang="fr-FR" sz="2200" dirty="0" err="1"/>
              <a:t>Polémos</a:t>
            </a:r>
            <a:r>
              <a:rPr lang="fr-FR" sz="2200" dirty="0"/>
              <a:t> fut détruit en trois jours. Le roi se devait alors de rejoindre ses guerriers, mais </a:t>
            </a:r>
            <a:r>
              <a:rPr lang="fr-FR" sz="2200" dirty="0" err="1"/>
              <a:t>Eupsychia</a:t>
            </a:r>
            <a:r>
              <a:rPr lang="fr-FR" sz="2200" dirty="0"/>
              <a:t> insista pour l’accompagner. Il céda à sa demande et ils partirent tous les deux en guerre.</a:t>
            </a:r>
          </a:p>
          <a:p>
            <a:pPr marL="0" indent="0" algn="just">
              <a:buNone/>
            </a:pPr>
            <a:r>
              <a:rPr lang="fr-FR" sz="2200" dirty="0" smtClean="0"/>
              <a:t>	Mais </a:t>
            </a:r>
            <a:r>
              <a:rPr lang="fr-FR" sz="2200" dirty="0" err="1"/>
              <a:t>Eupsychia</a:t>
            </a:r>
            <a:r>
              <a:rPr lang="fr-FR" sz="2200" dirty="0"/>
              <a:t> fut confrontée à Hippeus, le meilleur guerrier d’Hadès, le dieu des Enfers. Bien qu’elle soit la meilleure combattante de son pays, Hippeus la blessa à la main droite. Elle tomba mourante dans les bras de son père et dans son dernier souffle, lui offrit son épée de feu.</a:t>
            </a:r>
          </a:p>
          <a:p>
            <a:pPr marL="0" indent="0">
              <a:buNone/>
            </a:pPr>
            <a:r>
              <a:rPr lang="fr-FR" sz="2200" dirty="0"/>
              <a:t> </a:t>
            </a:r>
          </a:p>
          <a:p>
            <a:pPr marL="0" indent="0" algn="ctr">
              <a:buNone/>
            </a:pPr>
            <a:r>
              <a:rPr lang="fr-FR" sz="2200" dirty="0" smtClean="0"/>
              <a:t>Mélina </a:t>
            </a:r>
            <a:r>
              <a:rPr lang="fr-FR" sz="2200" dirty="0" err="1"/>
              <a:t>Bernede</a:t>
            </a:r>
            <a:r>
              <a:rPr lang="fr-FR" sz="2200" dirty="0"/>
              <a:t>, </a:t>
            </a:r>
            <a:r>
              <a:rPr lang="fr-FR" sz="2200" dirty="0" err="1"/>
              <a:t>Enolia</a:t>
            </a:r>
            <a:r>
              <a:rPr lang="fr-FR" sz="2200" dirty="0"/>
              <a:t> Expert  – 5</a:t>
            </a:r>
            <a:r>
              <a:rPr lang="fr-FR" sz="2200" baseline="30000" dirty="0"/>
              <a:t>e</a:t>
            </a:r>
            <a:r>
              <a:rPr lang="fr-FR" sz="2200" dirty="0"/>
              <a:t> A</a:t>
            </a:r>
          </a:p>
          <a:p>
            <a:pPr marL="0" indent="0">
              <a:buNone/>
            </a:pPr>
            <a:endParaRPr lang="fr-FR" sz="2200" dirty="0"/>
          </a:p>
        </p:txBody>
      </p:sp>
    </p:spTree>
    <p:extLst>
      <p:ext uri="{BB962C8B-B14F-4D97-AF65-F5344CB8AC3E}">
        <p14:creationId xmlns:p14="http://schemas.microsoft.com/office/powerpoint/2010/main" xmlns="" val="1622957163"/>
      </p:ext>
    </p:extLst>
  </p:cSld>
  <p:clrMapOvr>
    <a:masterClrMapping/>
  </p:clrMapOvr>
  <p:transition spd="slow">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6712" y="3131840"/>
            <a:ext cx="5429250" cy="1524000"/>
          </a:xfrm>
        </p:spPr>
        <p:txBody>
          <a:bodyPr/>
          <a:lstStyle/>
          <a:p>
            <a:pPr algn="ctr"/>
            <a:r>
              <a:rPr lang="fr-FR" dirty="0" smtClean="0"/>
              <a:t>HIPPELLEOS</a:t>
            </a:r>
            <a:endParaRPr lang="fr-FR" dirty="0"/>
          </a:p>
        </p:txBody>
      </p:sp>
    </p:spTree>
    <p:extLst>
      <p:ext uri="{BB962C8B-B14F-4D97-AF65-F5344CB8AC3E}">
        <p14:creationId xmlns:p14="http://schemas.microsoft.com/office/powerpoint/2010/main" xmlns="" val="2984362178"/>
      </p:ext>
    </p:extLst>
  </p:cSld>
  <p:clrMapOvr>
    <a:masterClrMapping/>
  </p:clrMapOvr>
  <p:transition spd="slow">
    <p:cov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80728" y="1403648"/>
            <a:ext cx="4968552" cy="6336704"/>
          </a:xfrm>
        </p:spPr>
        <p:txBody>
          <a:bodyPr>
            <a:normAutofit lnSpcReduction="10000"/>
          </a:bodyPr>
          <a:lstStyle/>
          <a:p>
            <a:pPr marL="0" indent="0" algn="just">
              <a:buNone/>
            </a:pPr>
            <a:r>
              <a:rPr lang="fr-FR" dirty="0" smtClean="0"/>
              <a:t>	</a:t>
            </a:r>
            <a:r>
              <a:rPr lang="fr-FR" sz="2200" dirty="0" err="1" smtClean="0"/>
              <a:t>Hippelleos</a:t>
            </a:r>
            <a:r>
              <a:rPr lang="fr-FR" sz="2200" dirty="0" smtClean="0"/>
              <a:t> </a:t>
            </a:r>
            <a:r>
              <a:rPr lang="fr-FR" sz="2200" dirty="0"/>
              <a:t>est le fils de la déesse </a:t>
            </a:r>
            <a:r>
              <a:rPr lang="fr-FR" sz="2200" dirty="0" err="1"/>
              <a:t>Athena</a:t>
            </a:r>
            <a:r>
              <a:rPr lang="fr-FR" sz="2200" dirty="0"/>
              <a:t> et du roi grec </a:t>
            </a:r>
            <a:r>
              <a:rPr lang="fr-FR" sz="2200" dirty="0" err="1"/>
              <a:t>Pélée</a:t>
            </a:r>
            <a:r>
              <a:rPr lang="fr-FR" sz="2200" dirty="0"/>
              <a:t> : c’est donc un demi-dieu.</a:t>
            </a:r>
          </a:p>
          <a:p>
            <a:pPr marL="0" indent="0" algn="just">
              <a:buNone/>
            </a:pPr>
            <a:r>
              <a:rPr lang="fr-FR" sz="2200" dirty="0" smtClean="0"/>
              <a:t>	</a:t>
            </a:r>
            <a:r>
              <a:rPr lang="fr-FR" sz="2200" dirty="0" err="1" smtClean="0"/>
              <a:t>Hippelleos</a:t>
            </a:r>
            <a:r>
              <a:rPr lang="fr-FR" sz="2200" dirty="0" smtClean="0"/>
              <a:t> </a:t>
            </a:r>
            <a:r>
              <a:rPr lang="fr-FR" sz="2200" dirty="0"/>
              <a:t>est très fort et rusé. Dès ses six ans, ses parents l’ont envoyé chez le centaure Chiron où il fut éduqué aux côtés d’Achille, son demi-frère.</a:t>
            </a:r>
          </a:p>
          <a:p>
            <a:pPr marL="0" indent="0" algn="just">
              <a:buNone/>
            </a:pPr>
            <a:r>
              <a:rPr lang="fr-FR" sz="2200" dirty="0" smtClean="0"/>
              <a:t>	A </a:t>
            </a:r>
            <a:r>
              <a:rPr lang="fr-FR" sz="2200" dirty="0"/>
              <a:t>l’âge de vingt ans, il tua Cerbère, le chien à trois têtes, qui gardait les Enfers. Il utilisa la ruse et se fit passer pour Hadès grâce à un anneau magique qui lui permettait de changer d’apparence. Le chien ne se méfia pas et se laissa approcher. </a:t>
            </a:r>
            <a:r>
              <a:rPr lang="fr-FR" sz="2200" dirty="0" err="1"/>
              <a:t>Hippelleos</a:t>
            </a:r>
            <a:r>
              <a:rPr lang="fr-FR" sz="2200" dirty="0"/>
              <a:t> en profita pour le poignarder à coups de couteau. Cerbère s’écroula à terre.</a:t>
            </a:r>
          </a:p>
          <a:p>
            <a:pPr marL="0" indent="0">
              <a:buNone/>
            </a:pPr>
            <a:endParaRPr lang="fr-FR" sz="2600" dirty="0"/>
          </a:p>
        </p:txBody>
      </p:sp>
    </p:spTree>
    <p:extLst>
      <p:ext uri="{BB962C8B-B14F-4D97-AF65-F5344CB8AC3E}">
        <p14:creationId xmlns:p14="http://schemas.microsoft.com/office/powerpoint/2010/main" xmlns="" val="4174655734"/>
      </p:ext>
    </p:extLst>
  </p:cSld>
  <p:clrMapOvr>
    <a:masterClrMapping/>
  </p:clrMapOvr>
  <p:transition spd="slow">
    <p:cov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80728" y="971600"/>
            <a:ext cx="5328592" cy="7560840"/>
          </a:xfrm>
        </p:spPr>
        <p:txBody>
          <a:bodyPr>
            <a:normAutofit fontScale="92500" lnSpcReduction="20000"/>
          </a:bodyPr>
          <a:lstStyle/>
          <a:p>
            <a:pPr marL="0" indent="0" algn="just">
              <a:buNone/>
            </a:pPr>
            <a:r>
              <a:rPr lang="fr-FR" dirty="0" smtClean="0"/>
              <a:t>	</a:t>
            </a:r>
            <a:r>
              <a:rPr lang="fr-FR" sz="2300" dirty="0" smtClean="0"/>
              <a:t>Quelques </a:t>
            </a:r>
            <a:r>
              <a:rPr lang="fr-FR" sz="2300" dirty="0"/>
              <a:t>temps plus tard, </a:t>
            </a:r>
            <a:r>
              <a:rPr lang="fr-FR" sz="2300" dirty="0" err="1"/>
              <a:t>Hippelleos</a:t>
            </a:r>
            <a:r>
              <a:rPr lang="fr-FR" sz="2300" dirty="0"/>
              <a:t> tua une créature monstrueuse, nommée Gorgone. Il entra dans un labyrinthe qui contenait de multiples statues : c’était les victimes de la méduse qui les avait pétrifiés. Pour la vaincre, le héros devait d’abord retrouver la Gorgone. Quand elle s’approcha de lui, il sortit un morceau de miroir qu’il brandit face à elle. Le regard maléfique de la créature se retourna contre elle et la pétrifia. </a:t>
            </a:r>
            <a:r>
              <a:rPr lang="fr-FR" sz="2300" dirty="0" err="1"/>
              <a:t>Hippelleos</a:t>
            </a:r>
            <a:r>
              <a:rPr lang="fr-FR" sz="2300" dirty="0"/>
              <a:t> en profita pour récupérer un antidote qui permettait de redonner vie à toutes les statues.</a:t>
            </a:r>
          </a:p>
          <a:p>
            <a:pPr marL="0" indent="0" algn="just">
              <a:buNone/>
            </a:pPr>
            <a:r>
              <a:rPr lang="fr-FR" sz="2300" dirty="0" smtClean="0"/>
              <a:t>	A </a:t>
            </a:r>
            <a:r>
              <a:rPr lang="fr-FR" sz="2300" dirty="0"/>
              <a:t>l’âge de vingt-cinq ans, il succéda à son père sur le trône, et devint roi. Il dut alors déjouer les pièges tendus par son frère cadet jaloux qui voulait l’assassiner. Les deux frères combattirent lors d’un duel et s’entretuèrent. C’est ainsi que périt l’un des plus grands guerriers de son temps</a:t>
            </a:r>
            <a:r>
              <a:rPr lang="fr-FR" sz="2300" dirty="0" smtClean="0"/>
              <a:t>.</a:t>
            </a:r>
          </a:p>
          <a:p>
            <a:pPr marL="0" indent="0" algn="just">
              <a:buNone/>
            </a:pPr>
            <a:endParaRPr lang="fr-FR" sz="2300" dirty="0"/>
          </a:p>
          <a:p>
            <a:pPr marL="0" indent="0">
              <a:buNone/>
            </a:pPr>
            <a:endParaRPr lang="fr-FR" sz="2300" dirty="0"/>
          </a:p>
          <a:p>
            <a:pPr marL="0" indent="0" algn="ctr">
              <a:buNone/>
            </a:pPr>
            <a:r>
              <a:rPr lang="fr-FR" sz="2300" dirty="0" err="1" smtClean="0"/>
              <a:t>Noan</a:t>
            </a:r>
            <a:r>
              <a:rPr lang="fr-FR" sz="2300" dirty="0" smtClean="0"/>
              <a:t> COINTE, Ugo BOTTAMEDI, Emilio BENADO, </a:t>
            </a:r>
            <a:r>
              <a:rPr lang="fr-FR" sz="2300" dirty="0"/>
              <a:t>Valentin </a:t>
            </a:r>
            <a:r>
              <a:rPr lang="fr-FR" sz="2300" dirty="0" smtClean="0"/>
              <a:t>BOUZA– </a:t>
            </a:r>
            <a:r>
              <a:rPr lang="fr-FR" sz="2300" dirty="0"/>
              <a:t>5eC</a:t>
            </a:r>
          </a:p>
          <a:p>
            <a:pPr marL="0" indent="0">
              <a:buNone/>
            </a:pPr>
            <a:endParaRPr lang="fr-FR" sz="2400" dirty="0"/>
          </a:p>
        </p:txBody>
      </p:sp>
    </p:spTree>
    <p:extLst>
      <p:ext uri="{BB962C8B-B14F-4D97-AF65-F5344CB8AC3E}">
        <p14:creationId xmlns:p14="http://schemas.microsoft.com/office/powerpoint/2010/main" xmlns="" val="2821780509"/>
      </p:ext>
    </p:extLst>
  </p:cSld>
  <p:clrMapOvr>
    <a:masterClrMapping/>
  </p:clrMapOvr>
  <p:transition spd="slow">
    <p:cov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KALA</a:t>
            </a:r>
            <a:endParaRPr lang="fr-FR" dirty="0"/>
          </a:p>
        </p:txBody>
      </p:sp>
      <p:pic>
        <p:nvPicPr>
          <p:cNvPr id="5" name="Espace réservé du contenu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074539" y="2133600"/>
            <a:ext cx="4708922" cy="6278563"/>
          </a:xfrm>
        </p:spPr>
      </p:pic>
    </p:spTree>
    <p:extLst>
      <p:ext uri="{BB962C8B-B14F-4D97-AF65-F5344CB8AC3E}">
        <p14:creationId xmlns:p14="http://schemas.microsoft.com/office/powerpoint/2010/main" xmlns="" val="2950062041"/>
      </p:ext>
    </p:extLst>
  </p:cSld>
  <p:clrMapOvr>
    <a:masterClrMapping/>
  </p:clrMapOvr>
  <p:transition spd="slow">
    <p:cove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04664" y="1115616"/>
            <a:ext cx="2967186" cy="7200800"/>
          </a:xfrm>
        </p:spPr>
        <p:txBody>
          <a:bodyPr>
            <a:normAutofit fontScale="92500"/>
          </a:bodyPr>
          <a:lstStyle/>
          <a:p>
            <a:pPr marL="0" indent="0" algn="just">
              <a:buNone/>
            </a:pPr>
            <a:r>
              <a:rPr lang="fr-FR" sz="2800" dirty="0" smtClean="0"/>
              <a:t>	</a:t>
            </a:r>
            <a:r>
              <a:rPr lang="fr-FR" sz="2300" dirty="0" err="1" smtClean="0"/>
              <a:t>Kala</a:t>
            </a:r>
            <a:r>
              <a:rPr lang="fr-FR" sz="2300" dirty="0" smtClean="0"/>
              <a:t>, qui signifie « la beauté », est la fille d’Artémis et de Poséidon.</a:t>
            </a:r>
          </a:p>
          <a:p>
            <a:pPr marL="0" indent="0" algn="just">
              <a:buNone/>
            </a:pPr>
            <a:r>
              <a:rPr lang="fr-FR" sz="2300" dirty="0" smtClean="0"/>
              <a:t>	A sa naissance, elle fut déposée à la porte du meilleur ami du roi de Troie. Elle devint noble, courageuse et généreuse.</a:t>
            </a:r>
          </a:p>
          <a:p>
            <a:pPr marL="0" indent="0" algn="just">
              <a:buNone/>
            </a:pPr>
            <a:r>
              <a:rPr lang="fr-FR" sz="2300" dirty="0" smtClean="0"/>
              <a:t>	A l’âge de dix ans, </a:t>
            </a:r>
            <a:r>
              <a:rPr lang="fr-FR" sz="2300" dirty="0" err="1" smtClean="0"/>
              <a:t>Kala</a:t>
            </a:r>
            <a:r>
              <a:rPr lang="fr-FR" sz="2300" dirty="0" smtClean="0"/>
              <a:t> sauva la ville de son enfance d’une vague immense qui la menaçait, grâce à une clé en forme de poisson qui possédait le pouvoir de contrôler la mer. La vague fut arrêtée et repoussée.</a:t>
            </a:r>
          </a:p>
          <a:p>
            <a:pPr marL="137160" indent="0">
              <a:buNone/>
            </a:pPr>
            <a:endParaRPr lang="fr-FR" sz="2700" dirty="0"/>
          </a:p>
        </p:txBody>
      </p:sp>
      <p:pic>
        <p:nvPicPr>
          <p:cNvPr id="4" name="Espace réservé du contenu 3"/>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3573016" y="2555776"/>
            <a:ext cx="3028950" cy="4038600"/>
          </a:xfrm>
        </p:spPr>
      </p:pic>
      <p:sp>
        <p:nvSpPr>
          <p:cNvPr id="6" name="Titre 1"/>
          <p:cNvSpPr>
            <a:spLocks noGrp="1"/>
          </p:cNvSpPr>
          <p:nvPr>
            <p:ph type="title"/>
          </p:nvPr>
        </p:nvSpPr>
        <p:spPr>
          <a:xfrm>
            <a:off x="4221088" y="6660232"/>
            <a:ext cx="1717948" cy="990592"/>
          </a:xfrm>
        </p:spPr>
        <p:txBody>
          <a:bodyPr>
            <a:normAutofit/>
          </a:bodyPr>
          <a:lstStyle/>
          <a:p>
            <a:r>
              <a:rPr lang="fr-FR" sz="1600" dirty="0" smtClean="0"/>
              <a:t>KALA ET LA CLE DE POSEIDON</a:t>
            </a:r>
            <a:endParaRPr lang="fr-FR" sz="1600" dirty="0"/>
          </a:p>
        </p:txBody>
      </p:sp>
    </p:spTree>
    <p:extLst>
      <p:ext uri="{BB962C8B-B14F-4D97-AF65-F5344CB8AC3E}">
        <p14:creationId xmlns:p14="http://schemas.microsoft.com/office/powerpoint/2010/main" xmlns="" val="2429400495"/>
      </p:ext>
    </p:extLst>
  </p:cSld>
  <p:clrMapOvr>
    <a:masterClrMapping/>
  </p:clrMapOvr>
  <p:transition spd="slow">
    <p:cove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80728" y="1187624"/>
            <a:ext cx="5112568" cy="7128792"/>
          </a:xfrm>
        </p:spPr>
        <p:txBody>
          <a:bodyPr>
            <a:normAutofit fontScale="92500" lnSpcReduction="10000"/>
          </a:bodyPr>
          <a:lstStyle/>
          <a:p>
            <a:pPr marL="0" indent="0" algn="just">
              <a:buNone/>
            </a:pPr>
            <a:r>
              <a:rPr lang="fr-FR" dirty="0" smtClean="0"/>
              <a:t>	</a:t>
            </a:r>
            <a:r>
              <a:rPr lang="fr-FR" sz="2300" dirty="0" smtClean="0"/>
              <a:t>Six </a:t>
            </a:r>
            <a:r>
              <a:rPr lang="fr-FR" sz="2300" dirty="0"/>
              <a:t>ans plus tard, </a:t>
            </a:r>
            <a:r>
              <a:rPr lang="fr-FR" sz="2300" dirty="0" err="1"/>
              <a:t>Kala</a:t>
            </a:r>
            <a:r>
              <a:rPr lang="fr-FR" sz="2300" dirty="0"/>
              <a:t> se retrouva face au lion de Némée. Il avait un regard glacial et sa peau était plus dure que de la pierre. Mais </a:t>
            </a:r>
            <a:r>
              <a:rPr lang="fr-FR" sz="2300" dirty="0" err="1"/>
              <a:t>Kala</a:t>
            </a:r>
            <a:r>
              <a:rPr lang="fr-FR" sz="2300" dirty="0"/>
              <a:t> n’eut pas peur : elle s’avança calmement et </a:t>
            </a:r>
            <a:r>
              <a:rPr lang="fr-FR" sz="2300" dirty="0" smtClean="0"/>
              <a:t>le charma</a:t>
            </a:r>
            <a:r>
              <a:rPr lang="fr-FR" sz="2300" dirty="0"/>
              <a:t>, si bien qu’elle put le caresser. </a:t>
            </a:r>
          </a:p>
          <a:p>
            <a:pPr marL="0" indent="0" algn="just">
              <a:buNone/>
            </a:pPr>
            <a:r>
              <a:rPr lang="fr-FR" sz="2300" dirty="0" smtClean="0"/>
              <a:t>	Quelques </a:t>
            </a:r>
            <a:r>
              <a:rPr lang="fr-FR" sz="2300" dirty="0"/>
              <a:t>temps plus tard, elle fut enlevée par le fils du Minotaure qui voulait l’épouser en raison de sa grande beauté. Il l’emprisonna dans le labyrinthe où avait vécu son père. Elle y resta pendant cinq ans. Mais un jour, voyant sa fille dépérir, </a:t>
            </a:r>
            <a:r>
              <a:rPr lang="fr-FR" sz="2300" dirty="0" smtClean="0"/>
              <a:t>Artémis </a:t>
            </a:r>
            <a:r>
              <a:rPr lang="fr-FR" sz="2300" dirty="0"/>
              <a:t>envoie à </a:t>
            </a:r>
            <a:r>
              <a:rPr lang="fr-FR" sz="2300" dirty="0" err="1"/>
              <a:t>Kala</a:t>
            </a:r>
            <a:r>
              <a:rPr lang="fr-FR" sz="2300" dirty="0"/>
              <a:t> un arc et une flèche afin qu’elle puisse tuer son ravisseur. </a:t>
            </a:r>
            <a:r>
              <a:rPr lang="fr-FR" sz="2300" dirty="0" err="1"/>
              <a:t>Kala</a:t>
            </a:r>
            <a:r>
              <a:rPr lang="fr-FR" sz="2300" dirty="0"/>
              <a:t> faisait semblant de dormir lorsque le fils du Minotaure s’approcha d’elle. Lorsqu’il fut tout près d’elle, elle lui planta une flèche en plein cœur.</a:t>
            </a:r>
          </a:p>
          <a:p>
            <a:endParaRPr lang="fr-FR" sz="2300" dirty="0" smtClean="0"/>
          </a:p>
          <a:p>
            <a:pPr marL="0" indent="0">
              <a:buNone/>
            </a:pPr>
            <a:r>
              <a:rPr lang="fr-FR" sz="2300" dirty="0"/>
              <a:t> </a:t>
            </a:r>
          </a:p>
          <a:p>
            <a:pPr marL="0" indent="0" algn="ctr">
              <a:buNone/>
            </a:pPr>
            <a:r>
              <a:rPr lang="fr-FR" sz="2300" dirty="0" smtClean="0"/>
              <a:t>Léa </a:t>
            </a:r>
            <a:r>
              <a:rPr lang="fr-FR" sz="2300" dirty="0"/>
              <a:t>Priam, Carolina Ventura, </a:t>
            </a:r>
            <a:endParaRPr lang="fr-FR" sz="2300" dirty="0" smtClean="0"/>
          </a:p>
          <a:p>
            <a:pPr marL="0" indent="0" algn="ctr">
              <a:buNone/>
            </a:pPr>
            <a:r>
              <a:rPr lang="fr-FR" sz="2300" dirty="0" smtClean="0"/>
              <a:t>Sarah </a:t>
            </a:r>
            <a:r>
              <a:rPr lang="fr-FR" sz="2300" dirty="0"/>
              <a:t>Da Silva – 5</a:t>
            </a:r>
            <a:r>
              <a:rPr lang="fr-FR" sz="2300" baseline="30000" dirty="0"/>
              <a:t>e</a:t>
            </a:r>
            <a:r>
              <a:rPr lang="fr-FR" sz="2300" dirty="0"/>
              <a:t> C</a:t>
            </a:r>
          </a:p>
        </p:txBody>
      </p:sp>
    </p:spTree>
    <p:extLst>
      <p:ext uri="{BB962C8B-B14F-4D97-AF65-F5344CB8AC3E}">
        <p14:creationId xmlns:p14="http://schemas.microsoft.com/office/powerpoint/2010/main" xmlns="" val="194105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6672" y="2843808"/>
            <a:ext cx="5976664" cy="1524000"/>
          </a:xfrm>
        </p:spPr>
        <p:txBody>
          <a:bodyPr>
            <a:noAutofit/>
          </a:bodyPr>
          <a:lstStyle/>
          <a:p>
            <a:pPr algn="ctr"/>
            <a:r>
              <a:rPr lang="fr-FR" sz="5400" dirty="0" smtClean="0"/>
              <a:t>KARTERODRYS</a:t>
            </a:r>
            <a:endParaRPr lang="fr-FR" sz="5400" dirty="0"/>
          </a:p>
        </p:txBody>
      </p:sp>
    </p:spTree>
    <p:extLst>
      <p:ext uri="{BB962C8B-B14F-4D97-AF65-F5344CB8AC3E}">
        <p14:creationId xmlns:p14="http://schemas.microsoft.com/office/powerpoint/2010/main" xmlns="" val="1306333074"/>
      </p:ext>
    </p:extLst>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052736" y="1835696"/>
            <a:ext cx="5544616" cy="5539978"/>
          </a:xfrm>
          <a:prstGeom prst="rect">
            <a:avLst/>
          </a:prstGeom>
          <a:noFill/>
        </p:spPr>
        <p:txBody>
          <a:bodyPr wrap="square" rtlCol="0">
            <a:spAutoFit/>
          </a:bodyPr>
          <a:lstStyle/>
          <a:p>
            <a:r>
              <a:rPr lang="fr-FR" sz="2400" dirty="0" smtClean="0"/>
              <a:t>AGATHA 			p.4</a:t>
            </a:r>
          </a:p>
          <a:p>
            <a:r>
              <a:rPr lang="fr-FR" sz="2400" dirty="0" smtClean="0"/>
              <a:t>ANDRIOS			</a:t>
            </a:r>
            <a:r>
              <a:rPr lang="fr-FR" sz="2400" dirty="0" smtClean="0"/>
              <a:t>p.11</a:t>
            </a:r>
            <a:endParaRPr lang="fr-FR" sz="2400" dirty="0" smtClean="0"/>
          </a:p>
          <a:p>
            <a:r>
              <a:rPr lang="fr-FR" sz="2400" dirty="0" smtClean="0"/>
              <a:t>CHRYSOCOME		</a:t>
            </a:r>
            <a:r>
              <a:rPr lang="fr-FR" sz="2400" dirty="0" smtClean="0"/>
              <a:t>p.15</a:t>
            </a:r>
            <a:endParaRPr lang="fr-FR" sz="2400" dirty="0" smtClean="0"/>
          </a:p>
          <a:p>
            <a:r>
              <a:rPr lang="fr-FR" sz="2400" dirty="0" smtClean="0"/>
              <a:t>EUPSYCHIA			</a:t>
            </a:r>
            <a:r>
              <a:rPr lang="fr-FR" sz="2400" dirty="0" smtClean="0"/>
              <a:t>p.19</a:t>
            </a:r>
            <a:endParaRPr lang="fr-FR" sz="2400" dirty="0" smtClean="0"/>
          </a:p>
          <a:p>
            <a:r>
              <a:rPr lang="fr-FR" sz="2400" dirty="0" smtClean="0"/>
              <a:t>HIPPELLEOS		</a:t>
            </a:r>
            <a:r>
              <a:rPr lang="fr-FR" sz="2400" dirty="0" smtClean="0"/>
              <a:t>p.23</a:t>
            </a:r>
            <a:endParaRPr lang="fr-FR" sz="2400" dirty="0" smtClean="0"/>
          </a:p>
          <a:p>
            <a:r>
              <a:rPr lang="fr-FR" sz="2400" dirty="0" smtClean="0"/>
              <a:t>KALA				</a:t>
            </a:r>
            <a:r>
              <a:rPr lang="fr-FR" sz="2400" dirty="0" smtClean="0"/>
              <a:t>p.26</a:t>
            </a:r>
            <a:endParaRPr lang="fr-FR" sz="2400" dirty="0" smtClean="0"/>
          </a:p>
          <a:p>
            <a:r>
              <a:rPr lang="fr-FR" sz="2400" dirty="0" smtClean="0"/>
              <a:t>KARTERODRYS		</a:t>
            </a:r>
            <a:r>
              <a:rPr lang="fr-FR" sz="2400" dirty="0" smtClean="0"/>
              <a:t>p.29</a:t>
            </a:r>
            <a:endParaRPr lang="fr-FR" sz="2400" dirty="0" smtClean="0"/>
          </a:p>
          <a:p>
            <a:r>
              <a:rPr lang="fr-FR" sz="2400" dirty="0" smtClean="0"/>
              <a:t>PANDORA			</a:t>
            </a:r>
            <a:r>
              <a:rPr lang="fr-FR" sz="2400" dirty="0" smtClean="0"/>
              <a:t>p.32</a:t>
            </a:r>
            <a:endParaRPr lang="fr-FR" sz="2400" dirty="0" smtClean="0"/>
          </a:p>
          <a:p>
            <a:r>
              <a:rPr lang="fr-FR" sz="2400" dirty="0" smtClean="0"/>
              <a:t>POLEMOMEGALES	</a:t>
            </a:r>
            <a:r>
              <a:rPr lang="fr-FR" sz="2400" dirty="0" smtClean="0"/>
              <a:t>p.36</a:t>
            </a:r>
            <a:endParaRPr lang="fr-FR" sz="2400" dirty="0" smtClean="0"/>
          </a:p>
          <a:p>
            <a:r>
              <a:rPr lang="fr-FR" sz="2400" dirty="0" smtClean="0"/>
              <a:t>PYROTOXON		</a:t>
            </a:r>
            <a:r>
              <a:rPr lang="fr-FR" sz="2400" dirty="0" smtClean="0"/>
              <a:t>p.42</a:t>
            </a:r>
            <a:endParaRPr lang="fr-FR" sz="2400" dirty="0" smtClean="0"/>
          </a:p>
          <a:p>
            <a:r>
              <a:rPr lang="fr-FR" sz="2400" dirty="0" smtClean="0"/>
              <a:t>THARRA			</a:t>
            </a:r>
            <a:r>
              <a:rPr lang="fr-FR" sz="2400" dirty="0" smtClean="0"/>
              <a:t>p.47</a:t>
            </a:r>
            <a:endParaRPr lang="fr-FR" sz="2400" dirty="0" smtClean="0"/>
          </a:p>
          <a:p>
            <a:r>
              <a:rPr lang="fr-FR" sz="2400" dirty="0" smtClean="0"/>
              <a:t>THEOXY			</a:t>
            </a:r>
            <a:r>
              <a:rPr lang="fr-FR" sz="2400" dirty="0" smtClean="0"/>
              <a:t>p.52</a:t>
            </a:r>
            <a:endParaRPr lang="fr-FR" sz="2400" dirty="0" smtClean="0"/>
          </a:p>
          <a:p>
            <a:r>
              <a:rPr lang="fr-FR" sz="2400" dirty="0" smtClean="0"/>
              <a:t>TLEMA			</a:t>
            </a:r>
            <a:r>
              <a:rPr lang="fr-FR" sz="2400" dirty="0" smtClean="0"/>
              <a:t>p.57</a:t>
            </a:r>
            <a:endParaRPr lang="fr-FR" sz="2400" dirty="0" smtClean="0"/>
          </a:p>
          <a:p>
            <a:r>
              <a:rPr lang="fr-FR" sz="2400" dirty="0" smtClean="0"/>
              <a:t>TOLMA		</a:t>
            </a:r>
            <a:r>
              <a:rPr lang="fr-FR" sz="2400" smtClean="0"/>
              <a:t>	</a:t>
            </a:r>
            <a:r>
              <a:rPr lang="fr-FR" sz="2400" smtClean="0"/>
              <a:t>p.61</a:t>
            </a:r>
            <a:endParaRPr lang="fr-FR" sz="2400" dirty="0" smtClean="0"/>
          </a:p>
          <a:p>
            <a:endParaRPr lang="fr-FR" dirty="0"/>
          </a:p>
        </p:txBody>
      </p:sp>
    </p:spTree>
    <p:extLst>
      <p:ext uri="{BB962C8B-B14F-4D97-AF65-F5344CB8AC3E}">
        <p14:creationId xmlns:p14="http://schemas.microsoft.com/office/powerpoint/2010/main" xmlns="" val="1049015921"/>
      </p:ext>
    </p:extLst>
  </p:cSld>
  <p:clrMapOvr>
    <a:masterClrMapping/>
  </p:clrMapOvr>
  <p:transition spd="slow">
    <p:cove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08720" y="539552"/>
            <a:ext cx="5400600" cy="8280920"/>
          </a:xfrm>
        </p:spPr>
        <p:txBody>
          <a:bodyPr>
            <a:normAutofit fontScale="92500" lnSpcReduction="10000"/>
          </a:bodyPr>
          <a:lstStyle/>
          <a:p>
            <a:pPr marL="0" indent="0" algn="just">
              <a:buNone/>
            </a:pPr>
            <a:r>
              <a:rPr lang="fr-FR" dirty="0" smtClean="0"/>
              <a:t>	</a:t>
            </a:r>
            <a:r>
              <a:rPr lang="fr-FR" sz="2300" dirty="0" err="1" smtClean="0"/>
              <a:t>Karterodrys</a:t>
            </a:r>
            <a:r>
              <a:rPr lang="fr-FR" sz="2300" dirty="0"/>
              <a:t>, qui signifie « chêne solide » est un demi-dieu. </a:t>
            </a:r>
          </a:p>
          <a:p>
            <a:pPr marL="0" indent="0" algn="just">
              <a:buNone/>
            </a:pPr>
            <a:r>
              <a:rPr lang="fr-FR" sz="2300" dirty="0" smtClean="0"/>
              <a:t>	Son </a:t>
            </a:r>
            <a:r>
              <a:rPr lang="fr-FR" sz="2300" dirty="0"/>
              <a:t>père, le roi </a:t>
            </a:r>
            <a:r>
              <a:rPr lang="fr-FR" sz="2300" dirty="0" err="1"/>
              <a:t>Tolmas</a:t>
            </a:r>
            <a:r>
              <a:rPr lang="fr-FR" sz="2300" dirty="0"/>
              <a:t>, connu pour son audace, rencontra  Athéna, qui était descendue sur Terre. Les humains eurent très peur en voyant Athéna, mais pas </a:t>
            </a:r>
            <a:r>
              <a:rPr lang="fr-FR" sz="2300" dirty="0" err="1"/>
              <a:t>Tolmas</a:t>
            </a:r>
            <a:r>
              <a:rPr lang="fr-FR" sz="2300" dirty="0"/>
              <a:t> qui tomba immédiatement amoureux de la déesse. Peu de temps après, naquit un fils qu’ils nommèrent «</a:t>
            </a:r>
            <a:r>
              <a:rPr lang="fr-FR" sz="2300" dirty="0" err="1"/>
              <a:t>Kartérodrys</a:t>
            </a:r>
            <a:r>
              <a:rPr lang="fr-FR" sz="2300" dirty="0"/>
              <a:t> » en raison de sa force.</a:t>
            </a:r>
          </a:p>
          <a:p>
            <a:pPr marL="0" indent="0" algn="just">
              <a:buNone/>
            </a:pPr>
            <a:r>
              <a:rPr lang="fr-FR" sz="2300" dirty="0" smtClean="0"/>
              <a:t>	Mais </a:t>
            </a:r>
            <a:r>
              <a:rPr lang="fr-FR" sz="2300" dirty="0"/>
              <a:t>Zeus était furieux contre sa fille : il lui interdit de retourner à </a:t>
            </a:r>
            <a:r>
              <a:rPr lang="fr-FR" sz="2300" dirty="0" smtClean="0"/>
              <a:t>Athènes. C’est </a:t>
            </a:r>
            <a:r>
              <a:rPr lang="fr-FR" sz="2300" dirty="0"/>
              <a:t>donc </a:t>
            </a:r>
            <a:r>
              <a:rPr lang="fr-FR" sz="2300" dirty="0" err="1"/>
              <a:t>Tolmas</a:t>
            </a:r>
            <a:r>
              <a:rPr lang="fr-FR" sz="2300" dirty="0"/>
              <a:t> qui prit soin de son enfant.</a:t>
            </a:r>
          </a:p>
          <a:p>
            <a:pPr marL="0" indent="0" algn="just">
              <a:buNone/>
            </a:pPr>
            <a:r>
              <a:rPr lang="fr-FR" sz="2300" dirty="0" smtClean="0"/>
              <a:t>	Lorsqu’il </a:t>
            </a:r>
            <a:r>
              <a:rPr lang="fr-FR" sz="2300" dirty="0"/>
              <a:t>eut dix-huit ans, </a:t>
            </a:r>
            <a:r>
              <a:rPr lang="fr-FR" sz="2300" dirty="0" err="1"/>
              <a:t>Kartérodrys</a:t>
            </a:r>
            <a:r>
              <a:rPr lang="fr-FR" sz="2300" dirty="0"/>
              <a:t> participa à la guerre de Troie, aux côtés des grecs. Il aida Achille et Ulysse à vaincre des assaillants troyens. A cette occasion, le fils de </a:t>
            </a:r>
            <a:r>
              <a:rPr lang="fr-FR" sz="2300" dirty="0" err="1"/>
              <a:t>Tolmas</a:t>
            </a:r>
            <a:r>
              <a:rPr lang="fr-FR" sz="2300" dirty="0"/>
              <a:t> montra son courage et sa grande force</a:t>
            </a:r>
            <a:r>
              <a:rPr lang="fr-FR" sz="2300" dirty="0" smtClean="0"/>
              <a:t>.</a:t>
            </a:r>
          </a:p>
          <a:p>
            <a:pPr marL="0" indent="0" algn="just">
              <a:buNone/>
            </a:pPr>
            <a:r>
              <a:rPr lang="fr-FR" sz="2300" dirty="0" smtClean="0"/>
              <a:t>	Le </a:t>
            </a:r>
            <a:r>
              <a:rPr lang="fr-FR" sz="2300" dirty="0"/>
              <a:t>jour de son vingtième anniversaire, </a:t>
            </a:r>
            <a:r>
              <a:rPr lang="fr-FR" sz="2300" dirty="0" err="1"/>
              <a:t>Kartérodrys</a:t>
            </a:r>
            <a:r>
              <a:rPr lang="fr-FR" sz="2300" dirty="0"/>
              <a:t> apprit qu’il était né de la main d’Athéna. Il décida alors de monter sur l’Olympe pour rencontrer sa mère.</a:t>
            </a:r>
          </a:p>
          <a:p>
            <a:pPr marL="0" indent="0" algn="just">
              <a:buNone/>
            </a:pPr>
            <a:endParaRPr lang="fr-FR" sz="2600" dirty="0"/>
          </a:p>
          <a:p>
            <a:pPr marL="0" indent="0">
              <a:buNone/>
            </a:pPr>
            <a:endParaRPr lang="fr-FR" dirty="0"/>
          </a:p>
        </p:txBody>
      </p:sp>
    </p:spTree>
    <p:extLst>
      <p:ext uri="{BB962C8B-B14F-4D97-AF65-F5344CB8AC3E}">
        <p14:creationId xmlns:p14="http://schemas.microsoft.com/office/powerpoint/2010/main" xmlns="" val="2898807801"/>
      </p:ext>
    </p:extLst>
  </p:cSld>
  <p:clrMapOvr>
    <a:masterClrMapping/>
  </p:clrMapOvr>
  <p:transition spd="slow">
    <p:cove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52736" y="971600"/>
            <a:ext cx="5256583" cy="7416824"/>
          </a:xfrm>
        </p:spPr>
        <p:txBody>
          <a:bodyPr>
            <a:normAutofit fontScale="32500" lnSpcReduction="20000"/>
          </a:bodyPr>
          <a:lstStyle/>
          <a:p>
            <a:pPr marL="0" indent="0" algn="just">
              <a:buNone/>
            </a:pPr>
            <a:r>
              <a:rPr lang="fr-FR" dirty="0" smtClean="0"/>
              <a:t>	</a:t>
            </a:r>
            <a:r>
              <a:rPr lang="fr-FR" sz="6500" dirty="0" smtClean="0"/>
              <a:t>En </a:t>
            </a:r>
            <a:r>
              <a:rPr lang="fr-FR" sz="6500" dirty="0"/>
              <a:t>chemin, il croisa un </a:t>
            </a:r>
            <a:r>
              <a:rPr lang="fr-FR" sz="6500" dirty="0" err="1"/>
              <a:t>Pyronis</a:t>
            </a:r>
            <a:r>
              <a:rPr lang="fr-FR" sz="6500" dirty="0"/>
              <a:t>, un oiseau de feu qui avait incendié un village entier. Alors que la créature était en train de dévorer un homme, </a:t>
            </a:r>
            <a:r>
              <a:rPr lang="fr-FR" sz="6500" dirty="0" err="1"/>
              <a:t>Kartérodrys</a:t>
            </a:r>
            <a:r>
              <a:rPr lang="fr-FR" sz="6500" dirty="0"/>
              <a:t> s’empara d’une chaîne et il étrangla à mort le </a:t>
            </a:r>
            <a:r>
              <a:rPr lang="fr-FR" sz="6500" dirty="0" err="1"/>
              <a:t>Pyronis</a:t>
            </a:r>
            <a:r>
              <a:rPr lang="fr-FR" sz="6500" dirty="0"/>
              <a:t>. Une épée apparut soudain devant lui. Il décida d’ouvrir le ventre du monstre et en sortit un homme : c’était </a:t>
            </a:r>
            <a:r>
              <a:rPr lang="fr-FR" sz="6500" dirty="0" err="1"/>
              <a:t>Toxotès</a:t>
            </a:r>
            <a:r>
              <a:rPr lang="fr-FR" sz="6500" dirty="0"/>
              <a:t>, un des fils d’Hadès.</a:t>
            </a:r>
          </a:p>
          <a:p>
            <a:pPr marL="0" indent="0" algn="just">
              <a:buNone/>
            </a:pPr>
            <a:r>
              <a:rPr lang="fr-FR" sz="6500" dirty="0" smtClean="0"/>
              <a:t>	Les </a:t>
            </a:r>
            <a:r>
              <a:rPr lang="fr-FR" sz="6500" dirty="0"/>
              <a:t>deux hommes se mirent en route, car le fils de </a:t>
            </a:r>
            <a:r>
              <a:rPr lang="fr-FR" sz="6500" dirty="0" err="1"/>
              <a:t>Tolmas</a:t>
            </a:r>
            <a:r>
              <a:rPr lang="fr-FR" sz="6500" dirty="0"/>
              <a:t> espérait atteindre le mont Olympe. Mais </a:t>
            </a:r>
            <a:r>
              <a:rPr lang="fr-FR" sz="6500" dirty="0" err="1"/>
              <a:t>Toxotès</a:t>
            </a:r>
            <a:r>
              <a:rPr lang="fr-FR" sz="6500" dirty="0"/>
              <a:t> lui apprit alors que seuls les immortels pouvaient se rendre sur l’Olympe. </a:t>
            </a:r>
            <a:r>
              <a:rPr lang="fr-FR" sz="6500" dirty="0" err="1"/>
              <a:t>Kartérodrys</a:t>
            </a:r>
            <a:r>
              <a:rPr lang="fr-FR" sz="6500" dirty="0"/>
              <a:t> eut l’idée d’invoquer Athéna dans le temple qui lui était consacré à Athènes.</a:t>
            </a:r>
          </a:p>
          <a:p>
            <a:pPr marL="0" indent="0" algn="just">
              <a:buNone/>
            </a:pPr>
            <a:r>
              <a:rPr lang="fr-FR" sz="6500" dirty="0" smtClean="0"/>
              <a:t>	Alors</a:t>
            </a:r>
            <a:r>
              <a:rPr lang="fr-FR" sz="6500" dirty="0"/>
              <a:t>, </a:t>
            </a:r>
            <a:r>
              <a:rPr lang="fr-FR" sz="6500" dirty="0" err="1"/>
              <a:t>Toxotès</a:t>
            </a:r>
            <a:r>
              <a:rPr lang="fr-FR" sz="6500" dirty="0"/>
              <a:t> fut pris d’un accès de fureur et il planta une de ses flèches dans le cœur de </a:t>
            </a:r>
            <a:r>
              <a:rPr lang="fr-FR" sz="6500" dirty="0" err="1"/>
              <a:t>Kartérodrys</a:t>
            </a:r>
            <a:r>
              <a:rPr lang="fr-FR" sz="6500" dirty="0"/>
              <a:t>. Athéna, assistant au meurtre de son fils, descendit de l’Olympe pour récupérer le corps de son enfant, afin qu’il repose en paix.</a:t>
            </a:r>
          </a:p>
          <a:p>
            <a:pPr marL="0" indent="0">
              <a:buNone/>
            </a:pPr>
            <a:endParaRPr lang="fr-FR" sz="6500" dirty="0" smtClean="0"/>
          </a:p>
          <a:p>
            <a:pPr marL="0" indent="0" algn="ctr">
              <a:buNone/>
            </a:pPr>
            <a:r>
              <a:rPr lang="fr-FR" sz="6500" dirty="0"/>
              <a:t>Dorian </a:t>
            </a:r>
            <a:r>
              <a:rPr lang="fr-FR" sz="6500" dirty="0" err="1"/>
              <a:t>Mauricé</a:t>
            </a:r>
            <a:r>
              <a:rPr lang="fr-FR" sz="6500" dirty="0"/>
              <a:t>, Arthur </a:t>
            </a:r>
            <a:r>
              <a:rPr lang="fr-FR" sz="6500" dirty="0" err="1"/>
              <a:t>Meneret</a:t>
            </a:r>
            <a:r>
              <a:rPr lang="fr-FR" sz="6500" dirty="0"/>
              <a:t>, </a:t>
            </a:r>
            <a:endParaRPr lang="fr-FR" sz="6500" dirty="0" smtClean="0"/>
          </a:p>
          <a:p>
            <a:pPr marL="0" indent="0" algn="ctr">
              <a:buNone/>
            </a:pPr>
            <a:r>
              <a:rPr lang="fr-FR" sz="6500" dirty="0" smtClean="0"/>
              <a:t>Olivier </a:t>
            </a:r>
            <a:r>
              <a:rPr lang="fr-FR" sz="6500" dirty="0" err="1"/>
              <a:t>Bosvy</a:t>
            </a:r>
            <a:r>
              <a:rPr lang="fr-FR" sz="6500" dirty="0"/>
              <a:t>, Mattéo </a:t>
            </a:r>
            <a:r>
              <a:rPr lang="fr-FR" sz="6500" dirty="0" err="1"/>
              <a:t>Castet</a:t>
            </a:r>
            <a:r>
              <a:rPr lang="fr-FR" sz="6500" dirty="0"/>
              <a:t> – 5</a:t>
            </a:r>
            <a:r>
              <a:rPr lang="fr-FR" sz="6500" baseline="30000" dirty="0"/>
              <a:t>e</a:t>
            </a:r>
            <a:r>
              <a:rPr lang="fr-FR" sz="6500" dirty="0"/>
              <a:t>C</a:t>
            </a:r>
          </a:p>
          <a:p>
            <a:pPr marL="0" indent="0">
              <a:buNone/>
            </a:pPr>
            <a:endParaRPr lang="fr-FR" sz="5500" dirty="0" smtClean="0"/>
          </a:p>
        </p:txBody>
      </p:sp>
    </p:spTree>
    <p:extLst>
      <p:ext uri="{BB962C8B-B14F-4D97-AF65-F5344CB8AC3E}">
        <p14:creationId xmlns:p14="http://schemas.microsoft.com/office/powerpoint/2010/main" xmlns="" val="2026535681"/>
      </p:ext>
    </p:extLst>
  </p:cSld>
  <p:clrMapOvr>
    <a:masterClrMapping/>
  </p:clrMapOvr>
  <p:transition spd="slow">
    <p:cove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PANDORA</a:t>
            </a:r>
            <a:endParaRPr lang="fr-FR" dirty="0"/>
          </a:p>
        </p:txBody>
      </p:sp>
      <p:pic>
        <p:nvPicPr>
          <p:cNvPr id="5" name="Espace réservé du contenu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074539" y="2133600"/>
            <a:ext cx="4708922" cy="6278563"/>
          </a:xfrm>
        </p:spPr>
      </p:pic>
    </p:spTree>
    <p:extLst>
      <p:ext uri="{BB962C8B-B14F-4D97-AF65-F5344CB8AC3E}">
        <p14:creationId xmlns:p14="http://schemas.microsoft.com/office/powerpoint/2010/main" xmlns="" val="560451701"/>
      </p:ext>
    </p:extLst>
  </p:cSld>
  <p:clrMapOvr>
    <a:masterClrMapping/>
  </p:clrMapOvr>
  <p:transition spd="slow">
    <p:cove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52736" y="1619672"/>
            <a:ext cx="4896544" cy="6696744"/>
          </a:xfrm>
        </p:spPr>
        <p:txBody>
          <a:bodyPr>
            <a:normAutofit fontScale="62500" lnSpcReduction="20000"/>
          </a:bodyPr>
          <a:lstStyle/>
          <a:p>
            <a:pPr marL="0" indent="0" algn="just">
              <a:buNone/>
            </a:pPr>
            <a:r>
              <a:rPr lang="fr-FR" dirty="0"/>
              <a:t>	</a:t>
            </a:r>
            <a:r>
              <a:rPr lang="fr-FR" sz="3400" dirty="0" err="1" smtClean="0"/>
              <a:t>Pandora</a:t>
            </a:r>
            <a:r>
              <a:rPr lang="fr-FR" sz="3400" dirty="0"/>
              <a:t>, qui signifie « cadeau de tous » est une demi-déesse. Elle est la fille du héros Achille et de Vénus, qui est la déesse de l’amour et de la beauté. </a:t>
            </a:r>
          </a:p>
          <a:p>
            <a:pPr marL="0" indent="0" algn="just">
              <a:buNone/>
            </a:pPr>
            <a:r>
              <a:rPr lang="fr-FR" sz="3400" dirty="0" smtClean="0"/>
              <a:t>	Quand </a:t>
            </a:r>
            <a:r>
              <a:rPr lang="fr-FR" sz="3400" dirty="0"/>
              <a:t>elle sortit de la tête de sa mère, un éclair de lumière apparut. Sa mère lui mit autour du cou un collier de coquillages magique censé la protéger.</a:t>
            </a:r>
          </a:p>
          <a:p>
            <a:pPr marL="0" indent="0" algn="just">
              <a:buNone/>
            </a:pPr>
            <a:r>
              <a:rPr lang="fr-FR" sz="3400" dirty="0" smtClean="0"/>
              <a:t>	Petite</a:t>
            </a:r>
            <a:r>
              <a:rPr lang="fr-FR" sz="3400" dirty="0"/>
              <a:t>, elle était déjà très courageuse. Alors qu’elle n’avait que huit ans, elle sauva sa meilleure amie des griffes de </a:t>
            </a:r>
            <a:r>
              <a:rPr lang="fr-FR" sz="3400" dirty="0" err="1"/>
              <a:t>Lithobolos</a:t>
            </a:r>
            <a:r>
              <a:rPr lang="fr-FR" sz="3400" dirty="0"/>
              <a:t>, qui l’avait capturée pour la noyer dans les eaux du Styx. Entendant les cris de son amie, </a:t>
            </a:r>
            <a:r>
              <a:rPr lang="fr-FR" sz="3400" dirty="0" err="1"/>
              <a:t>Pandora</a:t>
            </a:r>
            <a:r>
              <a:rPr lang="fr-FR" sz="3400" dirty="0"/>
              <a:t> se précipita sur </a:t>
            </a:r>
            <a:r>
              <a:rPr lang="fr-FR" sz="3400" dirty="0" err="1"/>
              <a:t>Lithobolos</a:t>
            </a:r>
            <a:r>
              <a:rPr lang="fr-FR" sz="3400" dirty="0"/>
              <a:t> pour l’étrangler. Il perdit connaissance mais ne mourut pas. Elle profita de sa faiblesse pour le faire tomber d’une falaise : il s’écrasa face contre terre sur un rocher pointu.</a:t>
            </a:r>
          </a:p>
          <a:p>
            <a:pPr marL="0" indent="0" algn="just">
              <a:buNone/>
            </a:pPr>
            <a:r>
              <a:rPr lang="fr-FR" sz="3400" dirty="0" smtClean="0"/>
              <a:t>	</a:t>
            </a:r>
            <a:endParaRPr lang="fr-FR" sz="3400" dirty="0"/>
          </a:p>
        </p:txBody>
      </p:sp>
    </p:spTree>
    <p:extLst>
      <p:ext uri="{BB962C8B-B14F-4D97-AF65-F5344CB8AC3E}">
        <p14:creationId xmlns:p14="http://schemas.microsoft.com/office/powerpoint/2010/main" xmlns="" val="2858996202"/>
      </p:ext>
    </p:extLst>
  </p:cSld>
  <p:clrMapOvr>
    <a:masterClrMapping/>
  </p:clrMapOvr>
  <p:transition spd="slow">
    <p:cove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2656" y="827584"/>
            <a:ext cx="6172200" cy="1524000"/>
          </a:xfrm>
        </p:spPr>
        <p:txBody>
          <a:bodyPr>
            <a:normAutofit/>
          </a:bodyPr>
          <a:lstStyle/>
          <a:p>
            <a:r>
              <a:rPr lang="fr-FR" sz="2400" b="0" dirty="0" smtClean="0"/>
              <a:t>L’EPREUVE DU STYX</a:t>
            </a:r>
            <a:endParaRPr lang="fr-FR" sz="2400" b="0" dirty="0"/>
          </a:p>
        </p:txBody>
      </p:sp>
      <p:sp>
        <p:nvSpPr>
          <p:cNvPr id="3" name="Espace réservé du contenu 2"/>
          <p:cNvSpPr>
            <a:spLocks noGrp="1"/>
          </p:cNvSpPr>
          <p:nvPr>
            <p:ph sz="half" idx="1"/>
          </p:nvPr>
        </p:nvSpPr>
        <p:spPr>
          <a:xfrm>
            <a:off x="332656" y="3347864"/>
            <a:ext cx="3028950" cy="3734543"/>
          </a:xfrm>
        </p:spPr>
        <p:txBody>
          <a:bodyPr>
            <a:normAutofit/>
          </a:bodyPr>
          <a:lstStyle/>
          <a:p>
            <a:pPr marL="137160" indent="0" algn="just">
              <a:buNone/>
            </a:pPr>
            <a:r>
              <a:rPr lang="fr-FR" sz="2100" dirty="0" smtClean="0"/>
              <a:t>Quelques </a:t>
            </a:r>
            <a:r>
              <a:rPr lang="fr-FR" sz="2100" dirty="0"/>
              <a:t>années plus tard, </a:t>
            </a:r>
            <a:r>
              <a:rPr lang="fr-FR" sz="2100" dirty="0" err="1"/>
              <a:t>Pandora</a:t>
            </a:r>
            <a:r>
              <a:rPr lang="fr-FR" sz="2100" dirty="0"/>
              <a:t> voulait prouver son courage. Elle décida alors de traverser le Styx sur un coquillage géant. Elle construisit alors un radeau en forme de coquillage et s’élança à l’aventure.</a:t>
            </a:r>
          </a:p>
          <a:p>
            <a:pPr marL="137160" indent="0">
              <a:buNone/>
            </a:pPr>
            <a:endParaRPr lang="fr-FR" dirty="0"/>
          </a:p>
        </p:txBody>
      </p:sp>
      <p:pic>
        <p:nvPicPr>
          <p:cNvPr id="5" name="Espace réservé du contenu 4"/>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3501008" y="2987824"/>
            <a:ext cx="3028950" cy="4038600"/>
          </a:xfrm>
        </p:spPr>
      </p:pic>
      <p:sp>
        <p:nvSpPr>
          <p:cNvPr id="6" name="Titre 1"/>
          <p:cNvSpPr txBox="1">
            <a:spLocks/>
          </p:cNvSpPr>
          <p:nvPr/>
        </p:nvSpPr>
        <p:spPr>
          <a:xfrm>
            <a:off x="4221088" y="7236296"/>
            <a:ext cx="1717948" cy="990592"/>
          </a:xfrm>
          <a:prstGeom prst="rect">
            <a:avLst/>
          </a:prstGeom>
        </p:spPr>
        <p:txBody>
          <a:bodyPr vert="horz" anchor="ctr">
            <a:normAutofit fontScale="92500" lnSpcReduction="20000"/>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fr-FR" sz="1800" dirty="0" smtClean="0"/>
              <a:t>PANDORA ET LE COQUILLAGE GEANT </a:t>
            </a:r>
            <a:endParaRPr lang="fr-FR" sz="1800" dirty="0"/>
          </a:p>
        </p:txBody>
      </p:sp>
    </p:spTree>
    <p:extLst>
      <p:ext uri="{BB962C8B-B14F-4D97-AF65-F5344CB8AC3E}">
        <p14:creationId xmlns:p14="http://schemas.microsoft.com/office/powerpoint/2010/main" xmlns="" val="1508744541"/>
      </p:ext>
    </p:extLst>
  </p:cSld>
  <p:clrMapOvr>
    <a:masterClrMapping/>
  </p:clrMapOvr>
  <p:transition spd="slow">
    <p:cove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80728" y="1187624"/>
            <a:ext cx="5184576" cy="6686872"/>
          </a:xfrm>
        </p:spPr>
        <p:txBody>
          <a:bodyPr>
            <a:normAutofit fontScale="85000" lnSpcReduction="10000"/>
          </a:bodyPr>
          <a:lstStyle/>
          <a:p>
            <a:pPr marL="0" indent="0" algn="just">
              <a:buNone/>
            </a:pPr>
            <a:r>
              <a:rPr lang="fr-FR" dirty="0" smtClean="0"/>
              <a:t>	</a:t>
            </a:r>
            <a:r>
              <a:rPr lang="fr-FR" sz="2500" dirty="0" smtClean="0"/>
              <a:t>Plus </a:t>
            </a:r>
            <a:r>
              <a:rPr lang="fr-FR" sz="2500" dirty="0"/>
              <a:t>tard, elle apprit le décès de son père Achille. Elle pleura, refusant de manger pendant des jours, pleine de remords d’être partie faire son voyage. Comme elle savait que son père avait été assassiné par Pâris, elle prévoyait de se venger, sans en parler à sa mère. Elle réussit à attirer Pâris dans un piège. Elle avait installé en haut d’un arbre une lame tranchante, et quand elle tira sur la corde, celui qu’elle avait fait prisonnier se fit couper en deux.</a:t>
            </a:r>
          </a:p>
          <a:p>
            <a:pPr marL="0" indent="0" algn="just">
              <a:buNone/>
            </a:pPr>
            <a:r>
              <a:rPr lang="fr-FR" sz="2500" dirty="0" smtClean="0"/>
              <a:t>	Alors </a:t>
            </a:r>
            <a:r>
              <a:rPr lang="fr-FR" sz="2500" dirty="0"/>
              <a:t>qu’elle fêtait ses vingt ans, </a:t>
            </a:r>
            <a:r>
              <a:rPr lang="fr-FR" sz="2500" dirty="0" err="1"/>
              <a:t>Pyrogonos</a:t>
            </a:r>
            <a:r>
              <a:rPr lang="fr-FR" sz="2500" dirty="0"/>
              <a:t>, le frère de </a:t>
            </a:r>
            <a:r>
              <a:rPr lang="fr-FR" sz="2500" dirty="0" err="1"/>
              <a:t>Lithobolos</a:t>
            </a:r>
            <a:r>
              <a:rPr lang="fr-FR" sz="2500" dirty="0"/>
              <a:t>, captura </a:t>
            </a:r>
            <a:r>
              <a:rPr lang="fr-FR" sz="2500" dirty="0" err="1"/>
              <a:t>Pandora</a:t>
            </a:r>
            <a:r>
              <a:rPr lang="fr-FR" sz="2500" dirty="0"/>
              <a:t> pour se venger de la mort de son frère. Il commença par lui arracher son collier protecteur et il la fit brûler vive</a:t>
            </a:r>
            <a:r>
              <a:rPr lang="fr-FR" sz="2500" dirty="0" smtClean="0"/>
              <a:t>.</a:t>
            </a:r>
          </a:p>
          <a:p>
            <a:pPr marL="0" indent="0" algn="just">
              <a:buNone/>
            </a:pPr>
            <a:endParaRPr lang="fr-FR" sz="2500" dirty="0"/>
          </a:p>
          <a:p>
            <a:pPr marL="0" indent="0">
              <a:buNone/>
            </a:pPr>
            <a:r>
              <a:rPr lang="fr-FR" sz="2500" dirty="0"/>
              <a:t> </a:t>
            </a:r>
          </a:p>
          <a:p>
            <a:pPr marL="0" indent="0" algn="ctr">
              <a:buNone/>
            </a:pPr>
            <a:r>
              <a:rPr lang="fr-FR" sz="2500" dirty="0" err="1"/>
              <a:t>Anaé</a:t>
            </a:r>
            <a:r>
              <a:rPr lang="fr-FR" sz="2500" dirty="0"/>
              <a:t> Blanche, Sarah </a:t>
            </a:r>
            <a:r>
              <a:rPr lang="fr-FR" sz="2500" dirty="0" err="1"/>
              <a:t>Dubusse</a:t>
            </a:r>
            <a:r>
              <a:rPr lang="fr-FR" sz="2500" dirty="0"/>
              <a:t>, </a:t>
            </a:r>
            <a:endParaRPr lang="fr-FR" sz="2500" dirty="0" smtClean="0"/>
          </a:p>
          <a:p>
            <a:pPr marL="0" indent="0" algn="ctr">
              <a:buNone/>
            </a:pPr>
            <a:r>
              <a:rPr lang="fr-FR" sz="2500" dirty="0" smtClean="0"/>
              <a:t>Maëva </a:t>
            </a:r>
            <a:r>
              <a:rPr lang="fr-FR" sz="2500" dirty="0" err="1"/>
              <a:t>Grimard</a:t>
            </a:r>
            <a:r>
              <a:rPr lang="fr-FR" sz="2500" dirty="0"/>
              <a:t> – 5</a:t>
            </a:r>
            <a:r>
              <a:rPr lang="fr-FR" sz="2500" baseline="30000" dirty="0"/>
              <a:t>e</a:t>
            </a:r>
            <a:r>
              <a:rPr lang="fr-FR" sz="2500" dirty="0"/>
              <a:t> C</a:t>
            </a:r>
          </a:p>
          <a:p>
            <a:endParaRPr lang="fr-FR" sz="2500" dirty="0"/>
          </a:p>
        </p:txBody>
      </p:sp>
    </p:spTree>
    <p:extLst>
      <p:ext uri="{BB962C8B-B14F-4D97-AF65-F5344CB8AC3E}">
        <p14:creationId xmlns:p14="http://schemas.microsoft.com/office/powerpoint/2010/main" xmlns="" val="83571235"/>
      </p:ext>
    </p:extLst>
  </p:cSld>
  <p:clrMapOvr>
    <a:masterClrMapping/>
  </p:clrMapOvr>
  <p:transition spd="slow">
    <p:cove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92696" y="611560"/>
            <a:ext cx="5429250" cy="1163960"/>
          </a:xfrm>
        </p:spPr>
        <p:txBody>
          <a:bodyPr>
            <a:noAutofit/>
          </a:bodyPr>
          <a:lstStyle/>
          <a:p>
            <a:r>
              <a:rPr lang="fr-FR" sz="4400" dirty="0" smtClean="0"/>
              <a:t>POLEMOMEGALES</a:t>
            </a:r>
            <a:endParaRPr lang="fr-FR" sz="4400" dirty="0"/>
          </a:p>
        </p:txBody>
      </p:sp>
      <p:pic>
        <p:nvPicPr>
          <p:cNvPr id="5" name="Espace réservé du contenu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074539" y="2133600"/>
            <a:ext cx="4708922" cy="6278563"/>
          </a:xfrm>
        </p:spPr>
      </p:pic>
    </p:spTree>
    <p:extLst>
      <p:ext uri="{BB962C8B-B14F-4D97-AF65-F5344CB8AC3E}">
        <p14:creationId xmlns:p14="http://schemas.microsoft.com/office/powerpoint/2010/main" xmlns="" val="186851717"/>
      </p:ext>
    </p:extLst>
  </p:cSld>
  <p:clrMapOvr>
    <a:masterClrMapping/>
  </p:clrMapOvr>
  <p:transition spd="slow">
    <p:cove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52736" y="899592"/>
            <a:ext cx="5184576" cy="7416824"/>
          </a:xfrm>
        </p:spPr>
        <p:txBody>
          <a:bodyPr>
            <a:normAutofit fontScale="92500"/>
          </a:bodyPr>
          <a:lstStyle/>
          <a:p>
            <a:pPr marL="0" indent="0" algn="just">
              <a:buNone/>
            </a:pPr>
            <a:r>
              <a:rPr lang="fr-FR" dirty="0" smtClean="0"/>
              <a:t>	</a:t>
            </a:r>
            <a:r>
              <a:rPr lang="fr-FR" sz="2300" dirty="0" err="1" smtClean="0"/>
              <a:t>Polémomégales</a:t>
            </a:r>
            <a:r>
              <a:rPr lang="fr-FR" sz="2300" dirty="0"/>
              <a:t>, qui signifie « grand guerrier » est le fils d’Hadès, dieu des Enfers et d’Andria, souveraine de Troie. </a:t>
            </a:r>
          </a:p>
          <a:p>
            <a:pPr marL="0" indent="0" algn="just">
              <a:buNone/>
            </a:pPr>
            <a:r>
              <a:rPr lang="fr-FR" sz="2300" dirty="0" smtClean="0"/>
              <a:t>	</a:t>
            </a:r>
            <a:r>
              <a:rPr lang="fr-FR" sz="2300" dirty="0" err="1" smtClean="0"/>
              <a:t>Polémomégales</a:t>
            </a:r>
            <a:r>
              <a:rPr lang="fr-FR" sz="2300" dirty="0" smtClean="0"/>
              <a:t> </a:t>
            </a:r>
            <a:r>
              <a:rPr lang="fr-FR" sz="2300" dirty="0"/>
              <a:t>est né de la bouche de son père parce que sa mère est morte trois mois avant sa naissance. Elle a été assassinée par le cyclope </a:t>
            </a:r>
            <a:r>
              <a:rPr lang="fr-FR" sz="2300" dirty="0" err="1"/>
              <a:t>Mégapous</a:t>
            </a:r>
            <a:r>
              <a:rPr lang="fr-FR" sz="2300" dirty="0"/>
              <a:t>, qui voulait se venger d’Hadès car celui-ci avait refusé de redonner vie à son frère Polyphème, tué par Ulysse.</a:t>
            </a:r>
          </a:p>
          <a:p>
            <a:pPr marL="0" indent="0" algn="just">
              <a:buNone/>
            </a:pPr>
            <a:r>
              <a:rPr lang="fr-FR" sz="2300" dirty="0" smtClean="0"/>
              <a:t>	Hadès</a:t>
            </a:r>
            <a:r>
              <a:rPr lang="fr-FR" sz="2300" dirty="0"/>
              <a:t>, fou de rage, se promit de ne plus perdre une personne qui lui était chère. Il remit donc à son fils une bague d’immortalité grâce à laquelle il pouvait accomplir des exploits et devenir célèbre.</a:t>
            </a:r>
          </a:p>
          <a:p>
            <a:pPr marL="0" indent="0" algn="just">
              <a:buNone/>
            </a:pPr>
            <a:r>
              <a:rPr lang="fr-FR" sz="2300" dirty="0" smtClean="0"/>
              <a:t>	A </a:t>
            </a:r>
            <a:r>
              <a:rPr lang="fr-FR" sz="2300" dirty="0"/>
              <a:t>seize ans, </a:t>
            </a:r>
            <a:r>
              <a:rPr lang="fr-FR" sz="2300" dirty="0" err="1"/>
              <a:t>Polémomégales</a:t>
            </a:r>
            <a:r>
              <a:rPr lang="fr-FR" sz="2300" dirty="0"/>
              <a:t> était devenu un jeune homme vigoureux, fin prêt à commencer ses exploits. Sa force extraordinaire, son courage exemplaire et sa ruse prodigieuse allaient </a:t>
            </a:r>
            <a:r>
              <a:rPr lang="fr-FR" sz="2300" dirty="0" smtClean="0"/>
              <a:t>l’aider </a:t>
            </a:r>
            <a:r>
              <a:rPr lang="fr-FR" sz="2300" dirty="0"/>
              <a:t>dans ses quêtes.</a:t>
            </a:r>
          </a:p>
          <a:p>
            <a:pPr marL="0" indent="0">
              <a:buNone/>
            </a:pPr>
            <a:endParaRPr lang="fr-FR" sz="2400" dirty="0"/>
          </a:p>
        </p:txBody>
      </p:sp>
    </p:spTree>
    <p:extLst>
      <p:ext uri="{BB962C8B-B14F-4D97-AF65-F5344CB8AC3E}">
        <p14:creationId xmlns:p14="http://schemas.microsoft.com/office/powerpoint/2010/main" xmlns="" val="960179991"/>
      </p:ext>
    </p:extLst>
  </p:cSld>
  <p:clrMapOvr>
    <a:masterClrMapping/>
  </p:clrMapOvr>
  <p:transition spd="slow">
    <p:cove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620688" y="971600"/>
            <a:ext cx="3028950" cy="4038600"/>
          </a:xfrm>
        </p:spPr>
      </p:pic>
      <p:sp>
        <p:nvSpPr>
          <p:cNvPr id="4" name="Espace réservé du contenu 3"/>
          <p:cNvSpPr>
            <a:spLocks noGrp="1"/>
          </p:cNvSpPr>
          <p:nvPr>
            <p:ph sz="half" idx="2"/>
          </p:nvPr>
        </p:nvSpPr>
        <p:spPr>
          <a:xfrm>
            <a:off x="3501008" y="4283968"/>
            <a:ext cx="3028950" cy="4310607"/>
          </a:xfrm>
        </p:spPr>
        <p:txBody>
          <a:bodyPr>
            <a:normAutofit/>
          </a:bodyPr>
          <a:lstStyle/>
          <a:p>
            <a:pPr marL="137160" indent="0" algn="just">
              <a:buNone/>
            </a:pPr>
            <a:r>
              <a:rPr lang="fr-FR" sz="2100" dirty="0" smtClean="0"/>
              <a:t>Il commença par aider dignement Hercule à combattre l’Hydre de Lerne car il comprit rapidement que les têtes de ce monstre repoussaient quand on les lui coupait. Il participa donc à l’élimination de cet ignoble monstre.</a:t>
            </a:r>
            <a:endParaRPr lang="fr-FR" sz="2100" dirty="0"/>
          </a:p>
          <a:p>
            <a:pPr marL="137160" indent="0">
              <a:buNone/>
            </a:pPr>
            <a:endParaRPr lang="fr-FR" dirty="0"/>
          </a:p>
        </p:txBody>
      </p:sp>
      <p:sp>
        <p:nvSpPr>
          <p:cNvPr id="6" name="Titre 1"/>
          <p:cNvSpPr>
            <a:spLocks noGrp="1"/>
          </p:cNvSpPr>
          <p:nvPr>
            <p:ph type="title"/>
          </p:nvPr>
        </p:nvSpPr>
        <p:spPr>
          <a:xfrm>
            <a:off x="4149080" y="1619672"/>
            <a:ext cx="1717948" cy="990592"/>
          </a:xfrm>
        </p:spPr>
        <p:txBody>
          <a:bodyPr>
            <a:normAutofit fontScale="90000"/>
          </a:bodyPr>
          <a:lstStyle/>
          <a:p>
            <a:r>
              <a:rPr lang="fr-FR" sz="1800" dirty="0" smtClean="0"/>
              <a:t>HERCULE TUANT L’HYDRE DE LERNE</a:t>
            </a:r>
            <a:endParaRPr lang="fr-FR" sz="1800" dirty="0"/>
          </a:p>
        </p:txBody>
      </p:sp>
    </p:spTree>
    <p:extLst>
      <p:ext uri="{BB962C8B-B14F-4D97-AF65-F5344CB8AC3E}">
        <p14:creationId xmlns:p14="http://schemas.microsoft.com/office/powerpoint/2010/main" xmlns="" val="2259294690"/>
      </p:ext>
    </p:extLst>
  </p:cSld>
  <p:clrMapOvr>
    <a:masterClrMapping/>
  </p:clrMapOvr>
  <p:transition spd="slow">
    <p:cove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342900" y="2771800"/>
            <a:ext cx="3028950" cy="5396419"/>
          </a:xfrm>
        </p:spPr>
        <p:txBody>
          <a:bodyPr>
            <a:noAutofit/>
          </a:bodyPr>
          <a:lstStyle/>
          <a:p>
            <a:pPr marL="137160" indent="0" algn="just">
              <a:buNone/>
            </a:pPr>
            <a:r>
              <a:rPr lang="fr-FR" sz="2100" dirty="0"/>
              <a:t>Pour venger sa mère, il décida de combattre le terrifiant cyclope, nommé </a:t>
            </a:r>
            <a:r>
              <a:rPr lang="fr-FR" sz="2100" dirty="0" err="1"/>
              <a:t>Megapous</a:t>
            </a:r>
            <a:r>
              <a:rPr lang="fr-FR" sz="2100" dirty="0"/>
              <a:t>. Grâce à sa ruse et à sa force, il réussit à faire tomber le monstre, en lui attachant les pieds avec une corde. </a:t>
            </a:r>
          </a:p>
          <a:p>
            <a:pPr marL="137160" indent="0">
              <a:buNone/>
            </a:pPr>
            <a:endParaRPr lang="fr-FR" sz="2100" dirty="0"/>
          </a:p>
        </p:txBody>
      </p:sp>
      <p:pic>
        <p:nvPicPr>
          <p:cNvPr id="5" name="Espace réservé du contenu 4"/>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3501008" y="2267744"/>
            <a:ext cx="3028950" cy="4038600"/>
          </a:xfrm>
        </p:spPr>
      </p:pic>
      <p:sp>
        <p:nvSpPr>
          <p:cNvPr id="4" name="Titre 1"/>
          <p:cNvSpPr>
            <a:spLocks noGrp="1"/>
          </p:cNvSpPr>
          <p:nvPr>
            <p:ph type="title"/>
          </p:nvPr>
        </p:nvSpPr>
        <p:spPr>
          <a:xfrm>
            <a:off x="4221088" y="6660232"/>
            <a:ext cx="1717948" cy="990592"/>
          </a:xfrm>
        </p:spPr>
        <p:txBody>
          <a:bodyPr>
            <a:normAutofit/>
          </a:bodyPr>
          <a:lstStyle/>
          <a:p>
            <a:r>
              <a:rPr lang="fr-FR" sz="1800" dirty="0" smtClean="0"/>
              <a:t>MEGAPOUS, LE CYCLOPE</a:t>
            </a:r>
            <a:endParaRPr lang="fr-FR" sz="1800" dirty="0"/>
          </a:p>
        </p:txBody>
      </p:sp>
    </p:spTree>
    <p:extLst>
      <p:ext uri="{BB962C8B-B14F-4D97-AF65-F5344CB8AC3E}">
        <p14:creationId xmlns:p14="http://schemas.microsoft.com/office/powerpoint/2010/main" xmlns="" val="2135231384"/>
      </p:ext>
    </p:extLst>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AGATHA</a:t>
            </a:r>
            <a:endParaRPr lang="fr-FR" dirty="0"/>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196752" y="1979712"/>
            <a:ext cx="4418215" cy="5889567"/>
          </a:xfrm>
        </p:spPr>
      </p:pic>
    </p:spTree>
    <p:extLst>
      <p:ext uri="{BB962C8B-B14F-4D97-AF65-F5344CB8AC3E}">
        <p14:creationId xmlns:p14="http://schemas.microsoft.com/office/powerpoint/2010/main" xmlns="" val="4090736905"/>
      </p:ext>
    </p:extLst>
  </p:cSld>
  <p:clrMapOvr>
    <a:masterClrMapping/>
  </p:clrMapOvr>
  <p:transition spd="slow">
    <p:cove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2"/>
          </p:nvPr>
        </p:nvSpPr>
        <p:spPr>
          <a:xfrm>
            <a:off x="908720" y="5076056"/>
            <a:ext cx="5112568" cy="2444090"/>
          </a:xfrm>
        </p:spPr>
        <p:txBody>
          <a:bodyPr>
            <a:normAutofit/>
          </a:bodyPr>
          <a:lstStyle/>
          <a:p>
            <a:pPr algn="just"/>
            <a:r>
              <a:rPr lang="fr-FR" sz="2100" dirty="0"/>
              <a:t>Une fois à terre, le géant fut assommé et </a:t>
            </a:r>
            <a:r>
              <a:rPr lang="fr-FR" sz="2100" dirty="0" err="1"/>
              <a:t>Polémomégales</a:t>
            </a:r>
            <a:r>
              <a:rPr lang="fr-FR" sz="2100" dirty="0"/>
              <a:t> en profita pour lui trancher la tête. Avant de quitter sa grotte, il fouilla son trésor et s’empara d’un casque qui brillait de mille feux à la lumière du jour. Il le mit sur sa tête et partit.</a:t>
            </a:r>
          </a:p>
        </p:txBody>
      </p:sp>
      <p:pic>
        <p:nvPicPr>
          <p:cNvPr id="5" name="Espace réservé du contenu 4"/>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1556792" y="1835696"/>
            <a:ext cx="3833812" cy="2875359"/>
          </a:xfrm>
        </p:spPr>
      </p:pic>
    </p:spTree>
    <p:extLst>
      <p:ext uri="{BB962C8B-B14F-4D97-AF65-F5344CB8AC3E}">
        <p14:creationId xmlns:p14="http://schemas.microsoft.com/office/powerpoint/2010/main" xmlns="" val="638703301"/>
      </p:ext>
    </p:extLst>
  </p:cSld>
  <p:clrMapOvr>
    <a:masterClrMapping/>
  </p:clrMapOvr>
  <p:transition spd="slow">
    <p:cove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24744" y="1043608"/>
            <a:ext cx="4968552" cy="7344816"/>
          </a:xfrm>
        </p:spPr>
        <p:txBody>
          <a:bodyPr>
            <a:normAutofit fontScale="92500"/>
          </a:bodyPr>
          <a:lstStyle/>
          <a:p>
            <a:pPr marL="0" indent="0" algn="just">
              <a:buNone/>
            </a:pPr>
            <a:r>
              <a:rPr lang="fr-FR" dirty="0" smtClean="0"/>
              <a:t>	</a:t>
            </a:r>
            <a:r>
              <a:rPr lang="fr-FR" sz="2300" dirty="0" smtClean="0"/>
              <a:t>Une </a:t>
            </a:r>
            <a:r>
              <a:rPr lang="fr-FR" sz="2300" dirty="0"/>
              <a:t>année plus tard, </a:t>
            </a:r>
            <a:r>
              <a:rPr lang="fr-FR" sz="2300" dirty="0" err="1"/>
              <a:t>Polémomégales</a:t>
            </a:r>
            <a:r>
              <a:rPr lang="fr-FR" sz="2300" dirty="0"/>
              <a:t> fut appelé pour participer à la guerre de Troie. Il remarqua que son casque était magique car il le protégeait des flèches ou des coups. Mais un jour de forte pluie, alors qu’il se trouvait sur le champ de bataille, le guerrier tomba au sol. En se relevant, il remarqua que son casque avait disparu. Affaibli, il fut attaqué par un ennemi troyen qui lui trancha la main gauche. Devenu vulnérable sans sa bague d’immortalité, lors du sac de la ville de Troie, il se prit une flèche décochée par Pâris, alors qu’il tentait de sauver Achille. Il mourut sur le coup car cette flèche était empoisonnée</a:t>
            </a:r>
            <a:r>
              <a:rPr lang="fr-FR" sz="2300" dirty="0" smtClean="0"/>
              <a:t>.</a:t>
            </a:r>
          </a:p>
          <a:p>
            <a:pPr marL="0" indent="0" algn="just">
              <a:buNone/>
            </a:pPr>
            <a:endParaRPr lang="fr-FR" sz="2300" dirty="0" smtClean="0"/>
          </a:p>
          <a:p>
            <a:pPr marL="0" indent="0">
              <a:buNone/>
            </a:pPr>
            <a:endParaRPr lang="fr-FR" sz="2300" dirty="0"/>
          </a:p>
          <a:p>
            <a:pPr marL="0" indent="0" algn="ctr">
              <a:buNone/>
            </a:pPr>
            <a:r>
              <a:rPr lang="fr-FR" sz="2300" dirty="0" err="1"/>
              <a:t>Marwane</a:t>
            </a:r>
            <a:r>
              <a:rPr lang="fr-FR" sz="2300" dirty="0"/>
              <a:t> </a:t>
            </a:r>
            <a:r>
              <a:rPr lang="fr-FR" sz="2300" dirty="0" err="1"/>
              <a:t>Aouali</a:t>
            </a:r>
            <a:r>
              <a:rPr lang="fr-FR" sz="2300" dirty="0"/>
              <a:t>, Paco </a:t>
            </a:r>
            <a:r>
              <a:rPr lang="fr-FR" sz="2300" dirty="0" err="1"/>
              <a:t>Ibarguchi</a:t>
            </a:r>
            <a:r>
              <a:rPr lang="fr-FR" sz="2300" dirty="0"/>
              <a:t>, </a:t>
            </a:r>
            <a:endParaRPr lang="fr-FR" sz="2300" dirty="0" smtClean="0"/>
          </a:p>
          <a:p>
            <a:pPr marL="0" indent="0" algn="ctr">
              <a:buNone/>
            </a:pPr>
            <a:r>
              <a:rPr lang="fr-FR" sz="2300" dirty="0" err="1" smtClean="0"/>
              <a:t>Dilan</a:t>
            </a:r>
            <a:r>
              <a:rPr lang="fr-FR" sz="2300" dirty="0" smtClean="0"/>
              <a:t> </a:t>
            </a:r>
            <a:r>
              <a:rPr lang="fr-FR" sz="2300" dirty="0"/>
              <a:t>Merlin, Liam </a:t>
            </a:r>
            <a:r>
              <a:rPr lang="fr-FR" sz="2300" dirty="0" err="1"/>
              <a:t>Fellahi</a:t>
            </a:r>
            <a:r>
              <a:rPr lang="fr-FR" sz="2300" dirty="0"/>
              <a:t> – 5</a:t>
            </a:r>
            <a:r>
              <a:rPr lang="fr-FR" sz="2300" baseline="30000" dirty="0"/>
              <a:t>e</a:t>
            </a:r>
            <a:r>
              <a:rPr lang="fr-FR" sz="2300" dirty="0"/>
              <a:t> A</a:t>
            </a:r>
          </a:p>
          <a:p>
            <a:pPr marL="0" indent="0">
              <a:buNone/>
            </a:pPr>
            <a:endParaRPr lang="fr-FR" sz="2400" dirty="0"/>
          </a:p>
        </p:txBody>
      </p:sp>
    </p:spTree>
    <p:extLst>
      <p:ext uri="{BB962C8B-B14F-4D97-AF65-F5344CB8AC3E}">
        <p14:creationId xmlns:p14="http://schemas.microsoft.com/office/powerpoint/2010/main" xmlns="" val="2538669965"/>
      </p:ext>
    </p:extLst>
  </p:cSld>
  <p:clrMapOvr>
    <a:masterClrMapping/>
  </p:clrMapOvr>
  <p:transition spd="slow">
    <p:cove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PYROTOXON</a:t>
            </a:r>
            <a:endParaRPr lang="fr-FR" dirty="0"/>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412776" y="2051720"/>
            <a:ext cx="4418215" cy="5889567"/>
          </a:xfrm>
        </p:spPr>
      </p:pic>
    </p:spTree>
    <p:extLst>
      <p:ext uri="{BB962C8B-B14F-4D97-AF65-F5344CB8AC3E}">
        <p14:creationId xmlns:p14="http://schemas.microsoft.com/office/powerpoint/2010/main" xmlns="" val="3555962479"/>
      </p:ext>
    </p:extLst>
  </p:cSld>
  <p:clrMapOvr>
    <a:masterClrMapping/>
  </p:clrMapOvr>
  <p:transition spd="slow">
    <p:cove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08720" y="1367136"/>
            <a:ext cx="5250904" cy="5941168"/>
          </a:xfrm>
        </p:spPr>
        <p:txBody>
          <a:bodyPr>
            <a:normAutofit/>
          </a:bodyPr>
          <a:lstStyle/>
          <a:p>
            <a:pPr marL="0" indent="0" algn="just">
              <a:buNone/>
            </a:pPr>
            <a:r>
              <a:rPr lang="fr-FR" dirty="0" smtClean="0"/>
              <a:t>	</a:t>
            </a:r>
            <a:r>
              <a:rPr lang="fr-FR" sz="2100" dirty="0" err="1" smtClean="0"/>
              <a:t>Pyrotoxon</a:t>
            </a:r>
            <a:r>
              <a:rPr lang="fr-FR" sz="2100" dirty="0"/>
              <a:t>, qui signifie « arc de feu », est le fils d’Apollon et de </a:t>
            </a:r>
            <a:r>
              <a:rPr lang="fr-FR" sz="2100" dirty="0" err="1"/>
              <a:t>Tyrannoctona</a:t>
            </a:r>
            <a:r>
              <a:rPr lang="fr-FR" sz="2100" dirty="0"/>
              <a:t>, « la tueuse de tyran ».</a:t>
            </a:r>
          </a:p>
          <a:p>
            <a:pPr marL="0" indent="0" algn="just">
              <a:buNone/>
            </a:pPr>
            <a:r>
              <a:rPr lang="fr-FR" sz="2100" dirty="0" smtClean="0"/>
              <a:t>	A </a:t>
            </a:r>
            <a:r>
              <a:rPr lang="fr-FR" sz="2100" dirty="0"/>
              <a:t>sa naissance, un oracle prédit que son fils </a:t>
            </a:r>
            <a:r>
              <a:rPr lang="fr-FR" sz="2100" dirty="0" smtClean="0"/>
              <a:t>tuerait </a:t>
            </a:r>
            <a:r>
              <a:rPr lang="fr-FR" sz="2100" dirty="0"/>
              <a:t>Cerbère, le gardien des Enfers à trois têtes.</a:t>
            </a:r>
          </a:p>
          <a:p>
            <a:pPr marL="0" indent="0" algn="just">
              <a:buNone/>
            </a:pPr>
            <a:r>
              <a:rPr lang="fr-FR" sz="2100" dirty="0" smtClean="0"/>
              <a:t>	A </a:t>
            </a:r>
            <a:r>
              <a:rPr lang="fr-FR" sz="2100" dirty="0"/>
              <a:t>l’âge de trois ans, </a:t>
            </a:r>
            <a:r>
              <a:rPr lang="fr-FR" sz="2100" dirty="0" err="1"/>
              <a:t>Pyrotoxon</a:t>
            </a:r>
            <a:r>
              <a:rPr lang="fr-FR" sz="2100" dirty="0"/>
              <a:t>, élevé par son père, savait lire et écrire. A dix ans, il était un archer confirmé et parvenait à toucher le milieu d’une cible située à cinq cents mètres. Les années passèrent et </a:t>
            </a:r>
            <a:r>
              <a:rPr lang="fr-FR" sz="2100" dirty="0" err="1"/>
              <a:t>Pyrotoxon</a:t>
            </a:r>
            <a:r>
              <a:rPr lang="fr-FR" sz="2100" dirty="0"/>
              <a:t> devint de plus en plus habile.</a:t>
            </a:r>
          </a:p>
          <a:p>
            <a:pPr marL="0" indent="0" algn="just">
              <a:buNone/>
            </a:pPr>
            <a:r>
              <a:rPr lang="fr-FR" sz="2100" dirty="0" smtClean="0"/>
              <a:t>	Un </a:t>
            </a:r>
            <a:r>
              <a:rPr lang="fr-FR" sz="2100" dirty="0"/>
              <a:t>jour, il partit </a:t>
            </a:r>
            <a:r>
              <a:rPr lang="fr-FR" sz="2100" dirty="0" smtClean="0"/>
              <a:t>à </a:t>
            </a:r>
            <a:r>
              <a:rPr lang="fr-FR" sz="2100" dirty="0"/>
              <a:t>l’aventure après qu’un villageois lui confia avoir vu un géant dans la montagne</a:t>
            </a:r>
            <a:r>
              <a:rPr lang="fr-FR" sz="2400" dirty="0"/>
              <a:t>. </a:t>
            </a:r>
            <a:endParaRPr lang="fr-FR" dirty="0"/>
          </a:p>
        </p:txBody>
      </p:sp>
    </p:spTree>
    <p:extLst>
      <p:ext uri="{BB962C8B-B14F-4D97-AF65-F5344CB8AC3E}">
        <p14:creationId xmlns:p14="http://schemas.microsoft.com/office/powerpoint/2010/main" xmlns="" val="4217184575"/>
      </p:ext>
    </p:extLst>
  </p:cSld>
  <p:clrMapOvr>
    <a:masterClrMapping/>
  </p:clrMapOvr>
  <p:transition spd="slow">
    <p:cove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717032" y="6660232"/>
            <a:ext cx="2256235" cy="1045344"/>
          </a:xfrm>
        </p:spPr>
        <p:txBody>
          <a:bodyPr>
            <a:normAutofit fontScale="90000"/>
          </a:bodyPr>
          <a:lstStyle/>
          <a:p>
            <a:pPr algn="ctr"/>
            <a:r>
              <a:rPr lang="fr-FR" sz="1800" dirty="0" smtClean="0"/>
              <a:t>PYROTOXON TUANT LE GEANT DE LA MONTAGNE</a:t>
            </a:r>
            <a:r>
              <a:rPr lang="fr-FR" dirty="0" smtClean="0"/>
              <a:t/>
            </a:r>
            <a:br>
              <a:rPr lang="fr-FR" dirty="0" smtClean="0"/>
            </a:br>
            <a:endParaRPr lang="fr-FR" dirty="0"/>
          </a:p>
        </p:txBody>
      </p:sp>
      <p:sp>
        <p:nvSpPr>
          <p:cNvPr id="3" name="Espace réservé du texte 2"/>
          <p:cNvSpPr>
            <a:spLocks noGrp="1"/>
          </p:cNvSpPr>
          <p:nvPr>
            <p:ph type="body" idx="2"/>
          </p:nvPr>
        </p:nvSpPr>
        <p:spPr>
          <a:xfrm>
            <a:off x="404664" y="827584"/>
            <a:ext cx="2438028" cy="7484651"/>
          </a:xfrm>
        </p:spPr>
        <p:txBody>
          <a:bodyPr>
            <a:noAutofit/>
          </a:bodyPr>
          <a:lstStyle/>
          <a:p>
            <a:pPr algn="just"/>
            <a:r>
              <a:rPr lang="fr-FR" sz="2000" dirty="0"/>
              <a:t>Après plusieurs heures de marche, il parvint au sommet et vit le géant qui protégeait un arc de feu. Le géant l’attaqua, mais </a:t>
            </a:r>
            <a:r>
              <a:rPr lang="fr-FR" sz="2000" dirty="0" err="1"/>
              <a:t>Pyrotoxon</a:t>
            </a:r>
            <a:r>
              <a:rPr lang="fr-FR" sz="2000" dirty="0"/>
              <a:t> l’esquiva et lui planta une flèche dans l’œil. Le géant, hurlant, essaya de l’écraser, mais il ne réussit qu’à blesser le fils d’Apollon. Celui-ci aveugla le monstre en lui tirant une flèche dans l’autre œil. </a:t>
            </a:r>
            <a:r>
              <a:rPr lang="fr-FR" sz="2000" dirty="0" err="1"/>
              <a:t>Pyrotoxon</a:t>
            </a:r>
            <a:r>
              <a:rPr lang="fr-FR" sz="2000" dirty="0"/>
              <a:t> s’empara de l’arc enflammé et s’en servit pour brûler le géant.</a:t>
            </a:r>
          </a:p>
          <a:p>
            <a:pPr algn="just"/>
            <a:endParaRPr lang="fr-FR" sz="2000" dirty="0"/>
          </a:p>
        </p:txBody>
      </p:sp>
      <p:pic>
        <p:nvPicPr>
          <p:cNvPr id="5" name="Espace réservé du contenu 4"/>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2996952" y="1547664"/>
            <a:ext cx="3384376" cy="4917383"/>
          </a:xfrm>
        </p:spPr>
      </p:pic>
    </p:spTree>
    <p:extLst>
      <p:ext uri="{BB962C8B-B14F-4D97-AF65-F5344CB8AC3E}">
        <p14:creationId xmlns:p14="http://schemas.microsoft.com/office/powerpoint/2010/main" xmlns="" val="963423470"/>
      </p:ext>
    </p:extLst>
  </p:cSld>
  <p:clrMapOvr>
    <a:masterClrMapping/>
  </p:clrMapOvr>
  <p:transition spd="slow">
    <p:cove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52736" y="971600"/>
            <a:ext cx="5178896" cy="7128792"/>
          </a:xfrm>
        </p:spPr>
        <p:txBody>
          <a:bodyPr>
            <a:normAutofit fontScale="92500" lnSpcReduction="10000"/>
          </a:bodyPr>
          <a:lstStyle/>
          <a:p>
            <a:pPr marL="0" indent="0" algn="just">
              <a:buNone/>
            </a:pPr>
            <a:r>
              <a:rPr lang="fr-FR" dirty="0" smtClean="0"/>
              <a:t>	</a:t>
            </a:r>
            <a:r>
              <a:rPr lang="fr-FR" sz="2300" dirty="0" smtClean="0"/>
              <a:t>Avec </a:t>
            </a:r>
            <a:r>
              <a:rPr lang="fr-FR" sz="2300" dirty="0"/>
              <a:t>cet arc magique, il se rendit au royaume des Enfers. Après avoir traversé le Styx, il se retrouva nez à nez avec Cerbère, qui l’attaqua aussitôt. Mais </a:t>
            </a:r>
            <a:r>
              <a:rPr lang="fr-FR" sz="2300" dirty="0" err="1"/>
              <a:t>Pyrotoxon</a:t>
            </a:r>
            <a:r>
              <a:rPr lang="fr-FR" sz="2300" dirty="0"/>
              <a:t> décocha une flèche qui explosa comme un torrent de feu. Cerbère s’enflamma, mais il ne mourut pas. Sa haine le maintenait en vie. Ses attaques étaient plus rapides et plus puissantes, si bien que </a:t>
            </a:r>
            <a:r>
              <a:rPr lang="fr-FR" sz="2300" dirty="0" err="1"/>
              <a:t>Pyrotoxon</a:t>
            </a:r>
            <a:r>
              <a:rPr lang="fr-FR" sz="2300" dirty="0"/>
              <a:t> fut rapidement blessé. Mais il banda son arc au maximum et lança une flèche enflammée dans le cœur du monstre. Le gardien des Enfers poussa alors son dernier soupir.</a:t>
            </a:r>
          </a:p>
          <a:p>
            <a:pPr marL="0" indent="0" algn="just">
              <a:buNone/>
            </a:pPr>
            <a:r>
              <a:rPr lang="fr-FR" sz="2300" dirty="0" smtClean="0"/>
              <a:t>	Aux </a:t>
            </a:r>
            <a:r>
              <a:rPr lang="fr-FR" sz="2300" dirty="0"/>
              <a:t>Enfers, </a:t>
            </a:r>
            <a:r>
              <a:rPr lang="fr-FR" sz="2300" dirty="0" err="1"/>
              <a:t>Pyrotoxon</a:t>
            </a:r>
            <a:r>
              <a:rPr lang="fr-FR" sz="2300" dirty="0"/>
              <a:t> découvrit le sort qui était réservé aux morts. Il retrouva le villageois qui l’avait averti pour le géant. Ce dernier le guida vers une pierre magique, la pierre philosophale, cachée dans les profondeurs des Enfers. </a:t>
            </a:r>
          </a:p>
          <a:p>
            <a:pPr marL="0" indent="0" algn="just">
              <a:buNone/>
            </a:pPr>
            <a:r>
              <a:rPr lang="fr-FR" sz="2300" dirty="0" smtClean="0"/>
              <a:t>	</a:t>
            </a:r>
          </a:p>
        </p:txBody>
      </p:sp>
    </p:spTree>
    <p:extLst>
      <p:ext uri="{BB962C8B-B14F-4D97-AF65-F5344CB8AC3E}">
        <p14:creationId xmlns:p14="http://schemas.microsoft.com/office/powerpoint/2010/main" xmlns="" val="577712166"/>
      </p:ext>
    </p:extLst>
  </p:cSld>
  <p:clrMapOvr>
    <a:masterClrMapping/>
  </p:clrMapOvr>
  <p:transition spd="slow">
    <p:cove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260648" y="971600"/>
            <a:ext cx="3028950" cy="6692563"/>
          </a:xfrm>
        </p:spPr>
        <p:txBody>
          <a:bodyPr>
            <a:normAutofit/>
          </a:bodyPr>
          <a:lstStyle/>
          <a:p>
            <a:pPr marL="137160" indent="0" algn="just">
              <a:buNone/>
            </a:pPr>
            <a:r>
              <a:rPr lang="fr-FR" sz="2100" dirty="0"/>
              <a:t>Mais Hadès, ayant appris la mort de Cerbère attendait </a:t>
            </a:r>
            <a:r>
              <a:rPr lang="fr-FR" sz="2100" dirty="0" err="1"/>
              <a:t>Pyrotoxon</a:t>
            </a:r>
            <a:r>
              <a:rPr lang="fr-FR" sz="2100" dirty="0"/>
              <a:t> à l’entrée de son royaume, avec une armée de guerriers. Face à Hadès, </a:t>
            </a:r>
            <a:r>
              <a:rPr lang="fr-FR" sz="2100" dirty="0" err="1"/>
              <a:t>Pyrotoxon</a:t>
            </a:r>
            <a:r>
              <a:rPr lang="fr-FR" sz="2100" dirty="0"/>
              <a:t> ne pouvait qu’esquiver les coups, trop rapides pour lui. Il ne parvenait pas à tirer de flèches pour se défendre. Il sentit alors la fin venir. C’est ainsi que mourut le plus grand archer de l’histoire</a:t>
            </a:r>
            <a:r>
              <a:rPr lang="fr-FR" sz="2200" dirty="0"/>
              <a:t>.</a:t>
            </a:r>
          </a:p>
          <a:p>
            <a:pPr marL="137160" indent="0">
              <a:buNone/>
            </a:pPr>
            <a:endParaRPr lang="fr-FR" dirty="0"/>
          </a:p>
        </p:txBody>
      </p:sp>
      <p:pic>
        <p:nvPicPr>
          <p:cNvPr id="6" name="Espace réservé du contenu 5"/>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3390461" y="1115616"/>
            <a:ext cx="3028950" cy="4025572"/>
          </a:xfrm>
        </p:spPr>
      </p:pic>
      <p:sp>
        <p:nvSpPr>
          <p:cNvPr id="7" name="ZoneTexte 6"/>
          <p:cNvSpPr txBox="1"/>
          <p:nvPr/>
        </p:nvSpPr>
        <p:spPr>
          <a:xfrm>
            <a:off x="1052736" y="7370779"/>
            <a:ext cx="4464496" cy="1015663"/>
          </a:xfrm>
          <a:prstGeom prst="rect">
            <a:avLst/>
          </a:prstGeom>
          <a:noFill/>
        </p:spPr>
        <p:txBody>
          <a:bodyPr wrap="square" rtlCol="0">
            <a:spAutoFit/>
          </a:bodyPr>
          <a:lstStyle/>
          <a:p>
            <a:pPr algn="ctr"/>
            <a:r>
              <a:rPr lang="fr-FR" sz="2000" dirty="0"/>
              <a:t>Erwan </a:t>
            </a:r>
            <a:r>
              <a:rPr lang="fr-FR" sz="2000" dirty="0" err="1"/>
              <a:t>Amirault</a:t>
            </a:r>
            <a:r>
              <a:rPr lang="fr-FR" sz="2000" dirty="0"/>
              <a:t>, Maxime </a:t>
            </a:r>
            <a:r>
              <a:rPr lang="fr-FR" sz="2000" dirty="0" err="1"/>
              <a:t>Lambey</a:t>
            </a:r>
            <a:r>
              <a:rPr lang="fr-FR" sz="2000" dirty="0"/>
              <a:t>, </a:t>
            </a:r>
          </a:p>
          <a:p>
            <a:pPr algn="ctr"/>
            <a:r>
              <a:rPr lang="fr-FR" sz="2000" dirty="0"/>
              <a:t>Enzo </a:t>
            </a:r>
            <a:r>
              <a:rPr lang="fr-FR" sz="2000" dirty="0" err="1"/>
              <a:t>Salar</a:t>
            </a:r>
            <a:r>
              <a:rPr lang="fr-FR" sz="2000" dirty="0"/>
              <a:t>, </a:t>
            </a:r>
            <a:r>
              <a:rPr lang="fr-FR" sz="2000" dirty="0" err="1"/>
              <a:t>Jolan</a:t>
            </a:r>
            <a:r>
              <a:rPr lang="fr-FR" sz="2000" dirty="0"/>
              <a:t> </a:t>
            </a:r>
            <a:r>
              <a:rPr lang="fr-FR" sz="2000" dirty="0" err="1"/>
              <a:t>Mazouffre</a:t>
            </a:r>
            <a:r>
              <a:rPr lang="fr-FR" sz="2000" dirty="0"/>
              <a:t> – 5</a:t>
            </a:r>
            <a:r>
              <a:rPr lang="fr-FR" sz="2000" baseline="30000" dirty="0"/>
              <a:t>e</a:t>
            </a:r>
            <a:r>
              <a:rPr lang="fr-FR" sz="2000" dirty="0"/>
              <a:t> A </a:t>
            </a:r>
          </a:p>
          <a:p>
            <a:endParaRPr lang="fr-FR" sz="2000" dirty="0"/>
          </a:p>
        </p:txBody>
      </p:sp>
      <p:sp>
        <p:nvSpPr>
          <p:cNvPr id="8" name="Titre 1"/>
          <p:cNvSpPr>
            <a:spLocks noGrp="1"/>
          </p:cNvSpPr>
          <p:nvPr>
            <p:ph type="title"/>
          </p:nvPr>
        </p:nvSpPr>
        <p:spPr>
          <a:xfrm>
            <a:off x="3861048" y="5292080"/>
            <a:ext cx="2256235" cy="1045344"/>
          </a:xfrm>
        </p:spPr>
        <p:txBody>
          <a:bodyPr>
            <a:normAutofit fontScale="90000"/>
          </a:bodyPr>
          <a:lstStyle/>
          <a:p>
            <a:pPr algn="ctr"/>
            <a:r>
              <a:rPr lang="fr-FR" sz="1800" dirty="0" smtClean="0"/>
              <a:t>HADES, LE DIEU DES ENFERS</a:t>
            </a:r>
            <a:r>
              <a:rPr lang="fr-FR" dirty="0" smtClean="0"/>
              <a:t/>
            </a:r>
            <a:br>
              <a:rPr lang="fr-FR" dirty="0" smtClean="0"/>
            </a:br>
            <a:endParaRPr lang="fr-FR" dirty="0"/>
          </a:p>
        </p:txBody>
      </p:sp>
    </p:spTree>
    <p:extLst>
      <p:ext uri="{BB962C8B-B14F-4D97-AF65-F5344CB8AC3E}">
        <p14:creationId xmlns:p14="http://schemas.microsoft.com/office/powerpoint/2010/main" xmlns="" val="679455732"/>
      </p:ext>
    </p:extLst>
  </p:cSld>
  <p:clrMapOvr>
    <a:masterClrMapping/>
  </p:clrMapOvr>
  <p:transition spd="slow">
    <p:cove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THARRA</a:t>
            </a:r>
            <a:endParaRPr lang="fr-FR" dirty="0"/>
          </a:p>
        </p:txBody>
      </p:sp>
      <p:pic>
        <p:nvPicPr>
          <p:cNvPr id="5" name="Espace réservé du contenu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074539" y="2133600"/>
            <a:ext cx="4708922" cy="6278563"/>
          </a:xfrm>
        </p:spPr>
      </p:pic>
    </p:spTree>
    <p:extLst>
      <p:ext uri="{BB962C8B-B14F-4D97-AF65-F5344CB8AC3E}">
        <p14:creationId xmlns:p14="http://schemas.microsoft.com/office/powerpoint/2010/main" xmlns="" val="1174647832"/>
      </p:ext>
    </p:extLst>
  </p:cSld>
  <p:clrMapOvr>
    <a:masterClrMapping/>
  </p:clrMapOvr>
  <p:transition spd="slow">
    <p:cove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14400" y="1331640"/>
            <a:ext cx="5178896" cy="6768752"/>
          </a:xfrm>
        </p:spPr>
        <p:txBody>
          <a:bodyPr>
            <a:normAutofit lnSpcReduction="10000"/>
          </a:bodyPr>
          <a:lstStyle/>
          <a:p>
            <a:pPr marL="0" indent="0" algn="just">
              <a:buNone/>
            </a:pPr>
            <a:r>
              <a:rPr lang="fr-FR" dirty="0" smtClean="0"/>
              <a:t>	</a:t>
            </a:r>
            <a:r>
              <a:rPr lang="fr-FR" sz="2200" dirty="0" err="1" smtClean="0"/>
              <a:t>Tharra</a:t>
            </a:r>
            <a:r>
              <a:rPr lang="fr-FR" sz="2200" dirty="0"/>
              <a:t>, qui signifie « la </a:t>
            </a:r>
            <a:r>
              <a:rPr lang="fr-FR" sz="2200" dirty="0" smtClean="0"/>
              <a:t>hardiesse» </a:t>
            </a:r>
            <a:r>
              <a:rPr lang="fr-FR" sz="2200" dirty="0"/>
              <a:t>est une demi-déesse. Sa mère, la déesse Athéna est immortelle, mais son père, le roi </a:t>
            </a:r>
            <a:r>
              <a:rPr lang="fr-FR" sz="2200" dirty="0" err="1"/>
              <a:t>Oxybélos</a:t>
            </a:r>
            <a:r>
              <a:rPr lang="fr-FR" sz="2200" dirty="0"/>
              <a:t>, qui se caractérise par sa « </a:t>
            </a:r>
            <a:r>
              <a:rPr lang="fr-FR" sz="2200"/>
              <a:t>lance </a:t>
            </a:r>
            <a:r>
              <a:rPr lang="fr-FR" sz="2200" smtClean="0"/>
              <a:t>aiguë</a:t>
            </a:r>
            <a:r>
              <a:rPr lang="fr-FR" sz="2200" dirty="0"/>
              <a:t> », est mortel.</a:t>
            </a:r>
          </a:p>
          <a:p>
            <a:pPr marL="0" indent="0" algn="just">
              <a:buNone/>
            </a:pPr>
            <a:r>
              <a:rPr lang="fr-FR" sz="2200" dirty="0" smtClean="0"/>
              <a:t>	</a:t>
            </a:r>
            <a:r>
              <a:rPr lang="fr-FR" sz="2200" dirty="0" err="1" smtClean="0"/>
              <a:t>Athena</a:t>
            </a:r>
            <a:r>
              <a:rPr lang="fr-FR" sz="2200" dirty="0" smtClean="0"/>
              <a:t> </a:t>
            </a:r>
            <a:r>
              <a:rPr lang="fr-FR" sz="2200" dirty="0"/>
              <a:t>veut rendre sa fille immortelle. Elle lui verse de l’eau chaude qui venait d’un puits magique sur tout son corps, sauf sur sa main qu’elle oublie de mouiller. </a:t>
            </a:r>
          </a:p>
          <a:p>
            <a:pPr marL="0" indent="0" algn="just">
              <a:buNone/>
            </a:pPr>
            <a:r>
              <a:rPr lang="fr-FR" sz="2200" dirty="0" smtClean="0"/>
              <a:t>	Dès </a:t>
            </a:r>
            <a:r>
              <a:rPr lang="fr-FR" sz="2200" dirty="0"/>
              <a:t>son plus jeune âge, </a:t>
            </a:r>
            <a:r>
              <a:rPr lang="fr-FR" sz="2200" dirty="0" err="1"/>
              <a:t>Tharra</a:t>
            </a:r>
            <a:r>
              <a:rPr lang="fr-FR" sz="2200" dirty="0"/>
              <a:t> fait preuve de courage, de force et se montre très rusée.</a:t>
            </a:r>
          </a:p>
          <a:p>
            <a:pPr marL="0" indent="0" algn="just">
              <a:buNone/>
            </a:pPr>
            <a:r>
              <a:rPr lang="fr-FR" sz="2200" dirty="0" smtClean="0"/>
              <a:t>	Pour </a:t>
            </a:r>
            <a:r>
              <a:rPr lang="fr-FR" sz="2200" dirty="0"/>
              <a:t>commencer, elle réussit à délivrer de nombreux prisonniers d’un monstre à un œil. </a:t>
            </a:r>
            <a:r>
              <a:rPr lang="fr-FR" sz="2200" dirty="0" err="1"/>
              <a:t>Tharra</a:t>
            </a:r>
            <a:r>
              <a:rPr lang="fr-FR" sz="2200" dirty="0"/>
              <a:t> combat ce monstre à l’aide d’un bouclier incassable offert par les Dieux, pour l’aider à accomplir des missions.</a:t>
            </a:r>
          </a:p>
          <a:p>
            <a:pPr marL="0" indent="0">
              <a:buNone/>
            </a:pPr>
            <a:endParaRPr lang="fr-FR" sz="2600" dirty="0"/>
          </a:p>
        </p:txBody>
      </p:sp>
    </p:spTree>
    <p:extLst>
      <p:ext uri="{BB962C8B-B14F-4D97-AF65-F5344CB8AC3E}">
        <p14:creationId xmlns:p14="http://schemas.microsoft.com/office/powerpoint/2010/main" xmlns="" val="2115273983"/>
      </p:ext>
    </p:extLst>
  </p:cSld>
  <p:clrMapOvr>
    <a:masterClrMapping/>
  </p:clrMapOvr>
  <p:transition spd="slow">
    <p:cove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64704" y="899592"/>
            <a:ext cx="5400600" cy="4176464"/>
          </a:xfrm>
        </p:spPr>
        <p:txBody>
          <a:bodyPr>
            <a:normAutofit lnSpcReduction="10000"/>
          </a:bodyPr>
          <a:lstStyle/>
          <a:p>
            <a:pPr marL="0" indent="0" algn="just">
              <a:buNone/>
            </a:pPr>
            <a:r>
              <a:rPr lang="fr-FR" dirty="0" smtClean="0"/>
              <a:t>	</a:t>
            </a:r>
            <a:r>
              <a:rPr lang="fr-FR" sz="2100" dirty="0" smtClean="0"/>
              <a:t>Un jour, elle entend parler d’une épée d’argent gardée par un monstre. Elle demande aux Dieux de lui offrir cette épée mais ces derniers refusent et lui interdisent d’aller à la recherche de cet objet magique. </a:t>
            </a:r>
            <a:r>
              <a:rPr lang="fr-FR" sz="2100" dirty="0" err="1" smtClean="0"/>
              <a:t>Tharra</a:t>
            </a:r>
            <a:r>
              <a:rPr lang="fr-FR" sz="2100" dirty="0" smtClean="0"/>
              <a:t> choisit de ne pas leur obéir et part à sa recherche. Elle se renseigne pour savoir où elle se trouve et apprend qu’elle est cachée au milieu d’une clairière. Elle s’y rend et remplace l’épée magique par une autre épée. Les Dieux ne s’aperçoivent de rien. </a:t>
            </a:r>
            <a:endParaRPr lang="fr-FR" sz="2100" dirty="0"/>
          </a:p>
          <a:p>
            <a:pPr marL="0" indent="0" algn="just">
              <a:buNone/>
            </a:pPr>
            <a:r>
              <a:rPr lang="fr-FR" sz="2400" dirty="0" smtClean="0"/>
              <a:t>	</a:t>
            </a:r>
            <a:endParaRPr lang="fr-FR" sz="2400" dirty="0"/>
          </a:p>
        </p:txBody>
      </p:sp>
      <p:pic>
        <p:nvPicPr>
          <p:cNvPr id="4" name="Imag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420888" y="5004048"/>
            <a:ext cx="2376264" cy="3168352"/>
          </a:xfrm>
          <a:prstGeom prst="rect">
            <a:avLst/>
          </a:prstGeom>
        </p:spPr>
      </p:pic>
    </p:spTree>
    <p:extLst>
      <p:ext uri="{BB962C8B-B14F-4D97-AF65-F5344CB8AC3E}">
        <p14:creationId xmlns:p14="http://schemas.microsoft.com/office/powerpoint/2010/main" xmlns="" val="1748832316"/>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6712" y="1115616"/>
            <a:ext cx="5256584" cy="7200800"/>
          </a:xfrm>
        </p:spPr>
        <p:txBody>
          <a:bodyPr>
            <a:normAutofit fontScale="62500" lnSpcReduction="20000"/>
          </a:bodyPr>
          <a:lstStyle/>
          <a:p>
            <a:pPr marL="0" indent="0" algn="just">
              <a:buNone/>
            </a:pPr>
            <a:r>
              <a:rPr lang="fr-FR" dirty="0" smtClean="0"/>
              <a:t>	</a:t>
            </a:r>
            <a:r>
              <a:rPr lang="fr-FR" sz="3400" dirty="0" smtClean="0"/>
              <a:t>La mère</a:t>
            </a:r>
            <a:r>
              <a:rPr lang="fr-FR" sz="3400" dirty="0"/>
              <a:t> </a:t>
            </a:r>
            <a:r>
              <a:rPr lang="fr-FR" sz="3400" dirty="0" smtClean="0"/>
              <a:t>d’Agatha, </a:t>
            </a:r>
            <a:r>
              <a:rPr lang="fr-FR" sz="3400" dirty="0" err="1"/>
              <a:t>Tolma</a:t>
            </a:r>
            <a:r>
              <a:rPr lang="fr-FR" sz="3400" dirty="0"/>
              <a:t>, connue pour son audace, a su conquérir le cœur du dieu de la guerre Arès.</a:t>
            </a:r>
          </a:p>
          <a:p>
            <a:pPr marL="0" indent="0" algn="just">
              <a:buNone/>
            </a:pPr>
            <a:r>
              <a:rPr lang="fr-FR" sz="3400" dirty="0" smtClean="0"/>
              <a:t>	Pendant </a:t>
            </a:r>
            <a:r>
              <a:rPr lang="fr-FR" sz="3400" dirty="0"/>
              <a:t>la tumultueuse période de la guerre de Troie, naît Agatha dans une chaumière, non loin du fleuve </a:t>
            </a:r>
            <a:r>
              <a:rPr lang="fr-FR" sz="3400" dirty="0" err="1"/>
              <a:t>Pagadix</a:t>
            </a:r>
            <a:r>
              <a:rPr lang="fr-FR" sz="3400" dirty="0"/>
              <a:t>, dans une région où les oliviers fleurissent chaque année. Cette eau rend invulnérable quiconque est plongé dedans par un Dieu. Arès décide donc d’offrir à sa fille un destin hors du commun et plonge l’enfant, au troisième jour de sa vie, dans le </a:t>
            </a:r>
            <a:r>
              <a:rPr lang="fr-FR" sz="3400" dirty="0" err="1"/>
              <a:t>Pagadix</a:t>
            </a:r>
            <a:r>
              <a:rPr lang="fr-FR" sz="3400" dirty="0"/>
              <a:t>, en le tenant par les orteils. Par ce geste, il garde un point de vulnérabilité pour maintenir l’équilibre entre le monde des mortels et celui des dieux. Il connait surtout le défaut de certains enfants qui ont quelquefois mal usé de leur avantage.</a:t>
            </a:r>
          </a:p>
          <a:p>
            <a:pPr marL="0" indent="0" algn="just">
              <a:buNone/>
            </a:pPr>
            <a:r>
              <a:rPr lang="fr-FR" sz="3400" dirty="0" smtClean="0"/>
              <a:t>	Agatha </a:t>
            </a:r>
            <a:r>
              <a:rPr lang="fr-FR" sz="3400" dirty="0"/>
              <a:t>devient vite une forte et jolie femme. Elle est douce avec les êtres qui l’entourent, mais peut faire preuve d’une grande fermeté avec ceux qui tenteraient de détruire la faune ou flore de son domaine. Elle a hérité de l’audace de sa mère, et du courage de son père. </a:t>
            </a:r>
          </a:p>
          <a:p>
            <a:pPr marL="0" indent="0" algn="just">
              <a:buNone/>
            </a:pPr>
            <a:endParaRPr lang="fr-FR" sz="2900" dirty="0"/>
          </a:p>
        </p:txBody>
      </p:sp>
    </p:spTree>
    <p:extLst>
      <p:ext uri="{BB962C8B-B14F-4D97-AF65-F5344CB8AC3E}">
        <p14:creationId xmlns:p14="http://schemas.microsoft.com/office/powerpoint/2010/main" xmlns="" val="742934618"/>
      </p:ext>
    </p:extLst>
  </p:cSld>
  <p:clrMapOvr>
    <a:masterClrMapping/>
  </p:clrMapOvr>
  <p:transition spd="slow">
    <p:cove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04664" y="1043608"/>
            <a:ext cx="3028950" cy="5108386"/>
          </a:xfrm>
        </p:spPr>
        <p:txBody>
          <a:bodyPr>
            <a:normAutofit/>
          </a:bodyPr>
          <a:lstStyle/>
          <a:p>
            <a:pPr marL="137160" indent="0" algn="just">
              <a:buNone/>
            </a:pPr>
            <a:r>
              <a:rPr lang="fr-FR" sz="2100" dirty="0"/>
              <a:t>Fière d’avoir volé cette épée, elle veut combattre </a:t>
            </a:r>
            <a:r>
              <a:rPr lang="fr-FR" sz="2100" dirty="0" err="1"/>
              <a:t>Gorgona</a:t>
            </a:r>
            <a:r>
              <a:rPr lang="fr-FR" sz="2100" dirty="0"/>
              <a:t>, un monstre redouté, qui a la forme d’une méduse et qui peut d’un simple regard transformer  son ennemi en pierre. Voulant prouver son courage et tester son épée magique, </a:t>
            </a:r>
            <a:r>
              <a:rPr lang="fr-FR" sz="2100" dirty="0" err="1"/>
              <a:t>Tharra</a:t>
            </a:r>
            <a:r>
              <a:rPr lang="fr-FR" sz="2100" dirty="0"/>
              <a:t> affronte </a:t>
            </a:r>
            <a:r>
              <a:rPr lang="fr-FR" sz="2100" dirty="0" err="1"/>
              <a:t>Gorgona</a:t>
            </a:r>
            <a:r>
              <a:rPr lang="fr-FR" sz="2800" dirty="0"/>
              <a:t>.</a:t>
            </a:r>
            <a:endParaRPr lang="fr-FR" dirty="0"/>
          </a:p>
        </p:txBody>
      </p:sp>
      <p:pic>
        <p:nvPicPr>
          <p:cNvPr id="4" name="Espace réservé du contenu 3"/>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3573016" y="3419872"/>
            <a:ext cx="3028950" cy="4038600"/>
          </a:xfrm>
        </p:spPr>
      </p:pic>
      <p:sp>
        <p:nvSpPr>
          <p:cNvPr id="6" name="Titre 1"/>
          <p:cNvSpPr>
            <a:spLocks noGrp="1"/>
          </p:cNvSpPr>
          <p:nvPr>
            <p:ph type="title"/>
          </p:nvPr>
        </p:nvSpPr>
        <p:spPr>
          <a:xfrm>
            <a:off x="4293096" y="7308304"/>
            <a:ext cx="1717948" cy="990592"/>
          </a:xfrm>
        </p:spPr>
        <p:txBody>
          <a:bodyPr>
            <a:normAutofit/>
          </a:bodyPr>
          <a:lstStyle/>
          <a:p>
            <a:r>
              <a:rPr lang="fr-FR" sz="1800" dirty="0" smtClean="0"/>
              <a:t>GORGONA</a:t>
            </a:r>
            <a:endParaRPr lang="fr-FR" sz="1800" dirty="0"/>
          </a:p>
        </p:txBody>
      </p:sp>
    </p:spTree>
    <p:extLst>
      <p:ext uri="{BB962C8B-B14F-4D97-AF65-F5344CB8AC3E}">
        <p14:creationId xmlns:p14="http://schemas.microsoft.com/office/powerpoint/2010/main" xmlns="" val="107528627"/>
      </p:ext>
    </p:extLst>
  </p:cSld>
  <p:clrMapOvr>
    <a:masterClrMapping/>
  </p:clrMapOvr>
  <p:transition spd="slow">
    <p:cove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04864" y="7092280"/>
            <a:ext cx="2829354" cy="1549400"/>
          </a:xfrm>
        </p:spPr>
        <p:txBody>
          <a:bodyPr>
            <a:normAutofit/>
          </a:bodyPr>
          <a:lstStyle/>
          <a:p>
            <a:pPr algn="ctr"/>
            <a:r>
              <a:rPr lang="fr-FR" sz="2000" dirty="0" smtClean="0">
                <a:solidFill>
                  <a:schemeClr val="tx1"/>
                </a:solidFill>
                <a:latin typeface="+mn-lt"/>
              </a:rPr>
              <a:t>Marine </a:t>
            </a:r>
            <a:r>
              <a:rPr lang="fr-FR" sz="2000" dirty="0" err="1" smtClean="0">
                <a:solidFill>
                  <a:schemeClr val="tx1"/>
                </a:solidFill>
                <a:latin typeface="+mn-lt"/>
              </a:rPr>
              <a:t>Barthoux</a:t>
            </a:r>
            <a:r>
              <a:rPr lang="fr-FR" sz="2000" dirty="0" smtClean="0">
                <a:solidFill>
                  <a:schemeClr val="tx1"/>
                </a:solidFill>
                <a:latin typeface="+mn-lt"/>
              </a:rPr>
              <a:t>, Ludivine Gonzalez, Mélissa David,</a:t>
            </a:r>
            <a:br>
              <a:rPr lang="fr-FR" sz="2000" dirty="0" smtClean="0">
                <a:solidFill>
                  <a:schemeClr val="tx1"/>
                </a:solidFill>
                <a:latin typeface="+mn-lt"/>
              </a:rPr>
            </a:br>
            <a:r>
              <a:rPr lang="fr-FR" sz="2000" dirty="0" smtClean="0">
                <a:solidFill>
                  <a:schemeClr val="tx1"/>
                </a:solidFill>
                <a:latin typeface="+mn-lt"/>
              </a:rPr>
              <a:t>Eva Navarro – 5</a:t>
            </a:r>
            <a:r>
              <a:rPr lang="fr-FR" sz="2000" baseline="30000" dirty="0" smtClean="0">
                <a:solidFill>
                  <a:schemeClr val="tx1"/>
                </a:solidFill>
                <a:latin typeface="+mn-lt"/>
              </a:rPr>
              <a:t>e</a:t>
            </a:r>
            <a:r>
              <a:rPr lang="fr-FR" sz="2000" dirty="0" smtClean="0">
                <a:solidFill>
                  <a:schemeClr val="tx1"/>
                </a:solidFill>
                <a:latin typeface="+mn-lt"/>
              </a:rPr>
              <a:t> A </a:t>
            </a:r>
            <a:endParaRPr lang="fr-FR" sz="2000" dirty="0">
              <a:solidFill>
                <a:schemeClr val="tx1"/>
              </a:solidFill>
              <a:latin typeface="+mn-lt"/>
            </a:endParaRPr>
          </a:p>
        </p:txBody>
      </p:sp>
      <p:sp>
        <p:nvSpPr>
          <p:cNvPr id="3" name="Espace réservé du texte 2"/>
          <p:cNvSpPr>
            <a:spLocks noGrp="1"/>
          </p:cNvSpPr>
          <p:nvPr>
            <p:ph type="body" idx="2"/>
          </p:nvPr>
        </p:nvSpPr>
        <p:spPr>
          <a:xfrm>
            <a:off x="538436" y="4139952"/>
            <a:ext cx="5760640" cy="4244290"/>
          </a:xfrm>
        </p:spPr>
        <p:txBody>
          <a:bodyPr>
            <a:normAutofit/>
          </a:bodyPr>
          <a:lstStyle/>
          <a:p>
            <a:pPr algn="just"/>
            <a:r>
              <a:rPr lang="fr-FR" sz="2000" dirty="0" smtClean="0"/>
              <a:t>	A </a:t>
            </a:r>
            <a:r>
              <a:rPr lang="fr-FR" sz="2000" dirty="0"/>
              <a:t>l’issue de ce long combat, </a:t>
            </a:r>
            <a:r>
              <a:rPr lang="fr-FR" sz="2000" dirty="0" err="1"/>
              <a:t>Tharra</a:t>
            </a:r>
            <a:r>
              <a:rPr lang="fr-FR" sz="2000" dirty="0"/>
              <a:t> parvient à tuer la créature monstrueuse. Mais les Dieux sont en colère que </a:t>
            </a:r>
            <a:r>
              <a:rPr lang="fr-FR" sz="2000" dirty="0" err="1"/>
              <a:t>Gorgona</a:t>
            </a:r>
            <a:r>
              <a:rPr lang="fr-FR" sz="2000" dirty="0"/>
              <a:t> soit morte et que </a:t>
            </a:r>
            <a:r>
              <a:rPr lang="fr-FR" sz="2000" dirty="0" err="1"/>
              <a:t>Tharra</a:t>
            </a:r>
            <a:r>
              <a:rPr lang="fr-FR" sz="2000" dirty="0"/>
              <a:t> se soit emparée de l’épée malgré leur interdiction. Ils préparent donc un piège pour cette dernière : quand elle revient, triomphante, avec un œil de la méduse, ils lui plantent une flèche empoisonnée dans la paume de la main, ce qui provoque sa mort.</a:t>
            </a:r>
          </a:p>
          <a:p>
            <a:pPr algn="just"/>
            <a:endParaRPr lang="fr-FR" sz="2000" dirty="0"/>
          </a:p>
        </p:txBody>
      </p:sp>
      <p:pic>
        <p:nvPicPr>
          <p:cNvPr id="5" name="Espace réservé du contenu 4"/>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620688" y="755576"/>
            <a:ext cx="3833812" cy="2875359"/>
          </a:xfrm>
        </p:spPr>
      </p:pic>
      <p:sp>
        <p:nvSpPr>
          <p:cNvPr id="7" name="Titre 1"/>
          <p:cNvSpPr txBox="1">
            <a:spLocks/>
          </p:cNvSpPr>
          <p:nvPr/>
        </p:nvSpPr>
        <p:spPr>
          <a:xfrm>
            <a:off x="4581128" y="1691680"/>
            <a:ext cx="1717948" cy="990592"/>
          </a:xfrm>
          <a:prstGeom prst="rect">
            <a:avLst/>
          </a:prstGeom>
        </p:spPr>
        <p:txBody>
          <a:bodyPr vert="horz" anchor="b">
            <a:normAutofit/>
            <a:scene3d>
              <a:camera prst="orthographicFront"/>
              <a:lightRig rig="soft" dir="t">
                <a:rot lat="0" lon="0" rev="16800000"/>
              </a:lightRig>
            </a:scene3d>
            <a:sp3d prstMaterial="softEdge"/>
          </a:bodyPr>
          <a:lstStyle>
            <a:lvl1pPr algn="l" rtl="0" eaLnBrk="1" latinLnBrk="0" hangingPunct="1">
              <a:spcBef>
                <a:spcPct val="0"/>
              </a:spcBef>
              <a:buNone/>
              <a:defRPr kumimoji="0" sz="2200" b="0" kern="1200" cap="none" baseline="0">
                <a:ln w="6350">
                  <a:noFill/>
                </a:ln>
                <a:solidFill>
                  <a:schemeClr val="accent1">
                    <a:tint val="73000"/>
                    <a:satMod val="180000"/>
                  </a:schemeClr>
                </a:solidFill>
                <a:effectLst>
                  <a:outerShdw blurRad="114300" dist="101600" dir="2700000" algn="tl" rotWithShape="0">
                    <a:srgbClr val="000000">
                      <a:alpha val="40000"/>
                    </a:srgbClr>
                  </a:outerShdw>
                </a:effectLst>
                <a:latin typeface="+mj-lt"/>
                <a:ea typeface="+mj-ea"/>
                <a:cs typeface="+mj-cs"/>
              </a:defRPr>
            </a:lvl1pPr>
          </a:lstStyle>
          <a:p>
            <a:pPr algn="ctr"/>
            <a:r>
              <a:rPr lang="fr-FR" sz="1600" b="1" dirty="0" smtClean="0"/>
              <a:t>THARRA CONTRE GORGONA</a:t>
            </a:r>
            <a:endParaRPr lang="fr-FR" sz="1600" b="1" dirty="0"/>
          </a:p>
        </p:txBody>
      </p:sp>
    </p:spTree>
    <p:extLst>
      <p:ext uri="{BB962C8B-B14F-4D97-AF65-F5344CB8AC3E}">
        <p14:creationId xmlns:p14="http://schemas.microsoft.com/office/powerpoint/2010/main" xmlns="" val="846570394"/>
      </p:ext>
    </p:extLst>
  </p:cSld>
  <p:clrMapOvr>
    <a:masterClrMapping/>
  </p:clrMapOvr>
  <p:transition spd="slow">
    <p:cove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THEOXY</a:t>
            </a:r>
            <a:endParaRPr lang="fr-FR" dirty="0"/>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219892" y="2328098"/>
            <a:ext cx="4418215" cy="5889567"/>
          </a:xfrm>
        </p:spPr>
      </p:pic>
    </p:spTree>
    <p:extLst>
      <p:ext uri="{BB962C8B-B14F-4D97-AF65-F5344CB8AC3E}">
        <p14:creationId xmlns:p14="http://schemas.microsoft.com/office/powerpoint/2010/main" xmlns="" val="3804362938"/>
      </p:ext>
    </p:extLst>
  </p:cSld>
  <p:clrMapOvr>
    <a:masterClrMapping/>
  </p:clrMapOvr>
  <p:transition spd="slow">
    <p:cove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08720" y="1187624"/>
            <a:ext cx="5034880" cy="7632848"/>
          </a:xfrm>
        </p:spPr>
        <p:txBody>
          <a:bodyPr>
            <a:normAutofit/>
          </a:bodyPr>
          <a:lstStyle/>
          <a:p>
            <a:pPr marL="0" indent="0" algn="just">
              <a:buNone/>
            </a:pPr>
            <a:r>
              <a:rPr lang="fr-FR" dirty="0" smtClean="0"/>
              <a:t>	</a:t>
            </a:r>
            <a:r>
              <a:rPr lang="fr-FR" sz="2100" dirty="0" err="1" smtClean="0"/>
              <a:t>Théoxy</a:t>
            </a:r>
            <a:r>
              <a:rPr lang="fr-FR" sz="2100" dirty="0" smtClean="0"/>
              <a:t> </a:t>
            </a:r>
            <a:r>
              <a:rPr lang="fr-FR" sz="2100" dirty="0"/>
              <a:t>est la fille d’</a:t>
            </a:r>
            <a:r>
              <a:rPr lang="fr-FR" sz="2100" dirty="0" err="1"/>
              <a:t>Andrios</a:t>
            </a:r>
            <a:r>
              <a:rPr lang="fr-FR" sz="2100" dirty="0"/>
              <a:t>, le roi d’Athènes et de Vénus, la déesse de l’amour et de la beauté. Elle naît au bout de trois mois seulement : dès le début de sa vie, elle se montre rapide.</a:t>
            </a:r>
          </a:p>
          <a:p>
            <a:pPr marL="0" indent="0" algn="just">
              <a:buNone/>
            </a:pPr>
            <a:r>
              <a:rPr lang="fr-FR" sz="2100" dirty="0" smtClean="0"/>
              <a:t>	Ses </a:t>
            </a:r>
            <a:r>
              <a:rPr lang="fr-FR" sz="2100" dirty="0"/>
              <a:t>parents souhaitent la rendre immortelle. Pour cela, elle doit tuer un crocodile géant qui a des pouvoirs et manger ses yeux.</a:t>
            </a:r>
          </a:p>
          <a:p>
            <a:pPr marL="0" indent="0" algn="just">
              <a:buNone/>
            </a:pPr>
            <a:r>
              <a:rPr lang="fr-FR" sz="2100" dirty="0" smtClean="0"/>
              <a:t>	Le </a:t>
            </a:r>
            <a:r>
              <a:rPr lang="fr-FR" sz="2100" dirty="0"/>
              <a:t>jour de ses seize ans, </a:t>
            </a:r>
            <a:r>
              <a:rPr lang="fr-FR" sz="2100" dirty="0" err="1"/>
              <a:t>Théoxy</a:t>
            </a:r>
            <a:r>
              <a:rPr lang="fr-FR" sz="2100" dirty="0"/>
              <a:t> décide d’aller tuer le crocodile géant. Avant qu’elle ne parte, sa mère lui offre un cadeau : un collier magique sur lequel est incrustée une pierre précieuse, qui lui permettra de devenir invisible. Elle part à cheval, </a:t>
            </a:r>
            <a:r>
              <a:rPr lang="fr-FR" sz="2100" dirty="0" smtClean="0"/>
              <a:t>longeant le </a:t>
            </a:r>
            <a:r>
              <a:rPr lang="fr-FR" sz="2100" dirty="0"/>
              <a:t>fleuve, traversant les montagnes et </a:t>
            </a:r>
            <a:r>
              <a:rPr lang="fr-FR" sz="2100" dirty="0" smtClean="0"/>
              <a:t>finit, </a:t>
            </a:r>
            <a:r>
              <a:rPr lang="fr-FR" sz="2100" dirty="0"/>
              <a:t>après plusieurs jours de voyage, par arriver devant l’antre du </a:t>
            </a:r>
            <a:r>
              <a:rPr lang="fr-FR" sz="2100" dirty="0" smtClean="0"/>
              <a:t>crocodile</a:t>
            </a:r>
            <a:r>
              <a:rPr lang="fr-FR" sz="2100" dirty="0"/>
              <a:t>.</a:t>
            </a:r>
          </a:p>
        </p:txBody>
      </p:sp>
    </p:spTree>
    <p:extLst>
      <p:ext uri="{BB962C8B-B14F-4D97-AF65-F5344CB8AC3E}">
        <p14:creationId xmlns:p14="http://schemas.microsoft.com/office/powerpoint/2010/main" xmlns="" val="2643756846"/>
      </p:ext>
    </p:extLst>
  </p:cSld>
  <p:clrMapOvr>
    <a:masterClrMapping/>
  </p:clrMapOvr>
  <p:transition spd="slow">
    <p:cove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64704" y="1331640"/>
            <a:ext cx="5400600" cy="6264696"/>
          </a:xfrm>
        </p:spPr>
        <p:txBody>
          <a:bodyPr>
            <a:noAutofit/>
          </a:bodyPr>
          <a:lstStyle/>
          <a:p>
            <a:pPr marL="0" indent="0" algn="just">
              <a:buNone/>
            </a:pPr>
            <a:r>
              <a:rPr lang="fr-FR" sz="2200" dirty="0" smtClean="0"/>
              <a:t>	Pour </a:t>
            </a:r>
            <a:r>
              <a:rPr lang="fr-FR" sz="2200" dirty="0"/>
              <a:t>le faire sortir de sa grotte, elle lance des pierres. Le monstre ne tarde pas à surgir. Elle prend son arc et tire plusieurs flèches, mais elle se rend compte que le crocodile ne sent rien. Alors elle touche son collier magique et devient invisible. Elle profite de cet atout pour étrangler la créature. </a:t>
            </a:r>
            <a:r>
              <a:rPr lang="fr-FR" sz="2200" dirty="0" err="1"/>
              <a:t>Theoxy</a:t>
            </a:r>
            <a:r>
              <a:rPr lang="fr-FR" sz="2200" dirty="0"/>
              <a:t> arrache alors les yeux du monstre et les mange. Grâce à cet exploit, elle devient immortelle. Mais elle ignore que cette protection est limitée dans le temps.</a:t>
            </a:r>
          </a:p>
          <a:p>
            <a:pPr marL="0" indent="0" algn="just">
              <a:buNone/>
            </a:pPr>
            <a:r>
              <a:rPr lang="fr-FR" sz="2200" dirty="0" smtClean="0"/>
              <a:t>	Un </a:t>
            </a:r>
            <a:r>
              <a:rPr lang="fr-FR" sz="2200" dirty="0"/>
              <a:t>jour, </a:t>
            </a:r>
            <a:r>
              <a:rPr lang="fr-FR" sz="2200" dirty="0" err="1"/>
              <a:t>Théoxy</a:t>
            </a:r>
            <a:r>
              <a:rPr lang="fr-FR" sz="2200" dirty="0"/>
              <a:t> rencontre Hercule. Elle lui raconte son exploit. Impressionné, il lui demande de l’accompagner dans sa quête : il a pour mission de tuer le lion de Némée et d’attraper la biche de </a:t>
            </a:r>
            <a:r>
              <a:rPr lang="fr-FR" sz="2200" dirty="0" err="1"/>
              <a:t>Cérynie</a:t>
            </a:r>
            <a:r>
              <a:rPr lang="fr-FR" sz="2200" dirty="0"/>
              <a:t>. </a:t>
            </a:r>
          </a:p>
          <a:p>
            <a:pPr marL="0" indent="0" algn="just">
              <a:buNone/>
            </a:pPr>
            <a:r>
              <a:rPr lang="fr-FR" sz="2200" dirty="0" smtClean="0"/>
              <a:t>	</a:t>
            </a:r>
            <a:endParaRPr lang="fr-FR" sz="2200" dirty="0"/>
          </a:p>
        </p:txBody>
      </p:sp>
    </p:spTree>
    <p:extLst>
      <p:ext uri="{BB962C8B-B14F-4D97-AF65-F5344CB8AC3E}">
        <p14:creationId xmlns:p14="http://schemas.microsoft.com/office/powerpoint/2010/main" xmlns="" val="1015860993"/>
      </p:ext>
    </p:extLst>
  </p:cSld>
  <p:clrMapOvr>
    <a:masterClrMapping/>
  </p:clrMapOvr>
  <p:transition spd="slow">
    <p:cove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1124744" y="4499992"/>
            <a:ext cx="4896544" cy="3888432"/>
          </a:xfrm>
        </p:spPr>
        <p:txBody>
          <a:bodyPr>
            <a:normAutofit/>
          </a:bodyPr>
          <a:lstStyle/>
          <a:p>
            <a:pPr marL="0" indent="0" algn="just">
              <a:buNone/>
            </a:pPr>
            <a:r>
              <a:rPr lang="fr-FR" sz="2000" dirty="0"/>
              <a:t>Sur la colline de </a:t>
            </a:r>
            <a:r>
              <a:rPr lang="fr-FR" sz="2000" dirty="0" err="1"/>
              <a:t>Cérynie</a:t>
            </a:r>
            <a:r>
              <a:rPr lang="fr-FR" sz="2000" dirty="0"/>
              <a:t>, lorsqu’ils aperçoivent la biche, Hercule se met à courir après elle, mais l’animal est trop rapide. </a:t>
            </a:r>
            <a:r>
              <a:rPr lang="fr-FR" sz="2000" dirty="0" err="1"/>
              <a:t>Théoxy</a:t>
            </a:r>
            <a:r>
              <a:rPr lang="fr-FR" sz="2000" dirty="0"/>
              <a:t>, qui court très vite, réussit à attraper la biche. C’est grâce à elle qu’Hercule peut mettre en cage l’animal. </a:t>
            </a:r>
          </a:p>
          <a:p>
            <a:pPr marL="0" indent="0" algn="just">
              <a:spcBef>
                <a:spcPts val="0"/>
              </a:spcBef>
              <a:buNone/>
            </a:pPr>
            <a:r>
              <a:rPr lang="fr-FR" sz="2000" dirty="0"/>
              <a:t>	Puis, ils se dirigent vers une forêt obscure. En haut d’une colline, Hercule aperçoit alors le lion de Némée. Il tire plusieurs flèches sur le fauve mais en vain : la peau du lion est invulnérable</a:t>
            </a:r>
            <a:r>
              <a:rPr lang="fr-FR" sz="2800" dirty="0"/>
              <a:t>.</a:t>
            </a:r>
            <a:endParaRPr lang="fr-FR" dirty="0"/>
          </a:p>
        </p:txBody>
      </p:sp>
      <p:pic>
        <p:nvPicPr>
          <p:cNvPr id="5" name="Espace réservé du contenu 4"/>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1124744" y="539552"/>
            <a:ext cx="4632841" cy="3024336"/>
          </a:xfrm>
        </p:spPr>
      </p:pic>
      <p:sp>
        <p:nvSpPr>
          <p:cNvPr id="6" name="Titre 1"/>
          <p:cNvSpPr>
            <a:spLocks noGrp="1"/>
          </p:cNvSpPr>
          <p:nvPr>
            <p:ph type="title"/>
          </p:nvPr>
        </p:nvSpPr>
        <p:spPr>
          <a:xfrm>
            <a:off x="1268760" y="3347864"/>
            <a:ext cx="4320480" cy="990592"/>
          </a:xfrm>
        </p:spPr>
        <p:txBody>
          <a:bodyPr>
            <a:normAutofit/>
          </a:bodyPr>
          <a:lstStyle/>
          <a:p>
            <a:r>
              <a:rPr lang="fr-FR" sz="1800" dirty="0" smtClean="0"/>
              <a:t>HERCULE ET LA BICHE DE CERYNIE</a:t>
            </a:r>
            <a:endParaRPr lang="fr-FR" sz="1800" dirty="0"/>
          </a:p>
        </p:txBody>
      </p:sp>
    </p:spTree>
    <p:extLst>
      <p:ext uri="{BB962C8B-B14F-4D97-AF65-F5344CB8AC3E}">
        <p14:creationId xmlns:p14="http://schemas.microsoft.com/office/powerpoint/2010/main" xmlns="" val="3740557637"/>
      </p:ext>
    </p:extLst>
  </p:cSld>
  <p:clrMapOvr>
    <a:masterClrMapping/>
  </p:clrMapOvr>
  <p:transition spd="slow">
    <p:cove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64704" y="899592"/>
            <a:ext cx="5400600" cy="7920880"/>
          </a:xfrm>
        </p:spPr>
        <p:txBody>
          <a:bodyPr>
            <a:normAutofit fontScale="70000" lnSpcReduction="20000"/>
          </a:bodyPr>
          <a:lstStyle/>
          <a:p>
            <a:pPr marL="0" indent="0" algn="just">
              <a:buNone/>
            </a:pPr>
            <a:r>
              <a:rPr lang="fr-FR" dirty="0" smtClean="0"/>
              <a:t>	</a:t>
            </a:r>
            <a:r>
              <a:rPr lang="fr-FR" sz="3000" dirty="0" err="1" smtClean="0"/>
              <a:t>Théoxy</a:t>
            </a:r>
            <a:r>
              <a:rPr lang="fr-FR" sz="3000" dirty="0" smtClean="0"/>
              <a:t> </a:t>
            </a:r>
            <a:r>
              <a:rPr lang="fr-FR" sz="3000" dirty="0"/>
              <a:t>a l’idée de se rendre invisible : elle s’approche de la bête et lui plante une flèche dans le dos. Hercule profite de la faiblesse du lion pour lui trancher la tête. Une fois le lion mort, ils découpent sa peau. Hercule remercie </a:t>
            </a:r>
            <a:r>
              <a:rPr lang="fr-FR" sz="3000" dirty="0" err="1"/>
              <a:t>Théoxy</a:t>
            </a:r>
            <a:r>
              <a:rPr lang="fr-FR" sz="3000" dirty="0"/>
              <a:t> de l’avoir aidé à accomplir ces exploits. Ils repartent chacun de leur côté.</a:t>
            </a:r>
          </a:p>
          <a:p>
            <a:pPr marL="0" indent="0" algn="just">
              <a:buNone/>
            </a:pPr>
            <a:r>
              <a:rPr lang="fr-FR" sz="3000" dirty="0" smtClean="0"/>
              <a:t>	</a:t>
            </a:r>
            <a:r>
              <a:rPr lang="fr-FR" sz="3000" dirty="0" err="1" smtClean="0"/>
              <a:t>Théoxy</a:t>
            </a:r>
            <a:r>
              <a:rPr lang="fr-FR" sz="3000" dirty="0" smtClean="0"/>
              <a:t> </a:t>
            </a:r>
            <a:r>
              <a:rPr lang="fr-FR" sz="3000" dirty="0"/>
              <a:t>a entendu parler d’un monstre à corps de sanglier et à tête de cerf, dont les bois sont en or. Elle décide de l’affronter pour récupérer ses bois, avec lesquelles elle se fabriquera une épée en or. Pour commencer, elle se rend invisible, mais cette bête étrange parvient à la voir malgré son collier. La créature esquive plusieurs fois ses coups, elle parvient lors d’une parade à crever les yeux de </a:t>
            </a:r>
            <a:r>
              <a:rPr lang="fr-FR" sz="3000" dirty="0" err="1"/>
              <a:t>Théoxy</a:t>
            </a:r>
            <a:r>
              <a:rPr lang="fr-FR" sz="3000" dirty="0"/>
              <a:t> qui s’écroule en hurlant de douleur. </a:t>
            </a:r>
            <a:endParaRPr lang="fr-FR" sz="3000" dirty="0" smtClean="0"/>
          </a:p>
          <a:p>
            <a:pPr marL="0" indent="0" algn="just">
              <a:buNone/>
            </a:pPr>
            <a:r>
              <a:rPr lang="fr-FR" sz="3000" dirty="0" smtClean="0"/>
              <a:t>	La </a:t>
            </a:r>
            <a:r>
              <a:rPr lang="fr-FR" sz="3000" dirty="0"/>
              <a:t>bête lui fonce dessus et la piétine. Le temps a passé et le pouvoir des yeux du crocodile ne fait plus effet. C’est ainsi que </a:t>
            </a:r>
            <a:r>
              <a:rPr lang="fr-FR" sz="3000" dirty="0" err="1"/>
              <a:t>Théoxy</a:t>
            </a:r>
            <a:r>
              <a:rPr lang="fr-FR" sz="3000" dirty="0"/>
              <a:t> meurt.</a:t>
            </a:r>
          </a:p>
          <a:p>
            <a:pPr marL="0" indent="0">
              <a:buNone/>
            </a:pPr>
            <a:endParaRPr lang="fr-FR" sz="3000" dirty="0" smtClean="0"/>
          </a:p>
          <a:p>
            <a:pPr marL="0" indent="0">
              <a:buNone/>
            </a:pPr>
            <a:endParaRPr lang="fr-FR" sz="3000" dirty="0"/>
          </a:p>
          <a:p>
            <a:pPr marL="0" indent="0" algn="ctr">
              <a:buNone/>
            </a:pPr>
            <a:r>
              <a:rPr lang="fr-FR" sz="3000" dirty="0" err="1"/>
              <a:t>Alaïs</a:t>
            </a:r>
            <a:r>
              <a:rPr lang="fr-FR" sz="3000" dirty="0"/>
              <a:t> </a:t>
            </a:r>
            <a:r>
              <a:rPr lang="fr-FR" sz="3000" dirty="0" err="1"/>
              <a:t>Vandart</a:t>
            </a:r>
            <a:r>
              <a:rPr lang="fr-FR" sz="3000" dirty="0"/>
              <a:t>, Romane </a:t>
            </a:r>
            <a:r>
              <a:rPr lang="fr-FR" sz="3000" dirty="0" err="1"/>
              <a:t>Rabouam</a:t>
            </a:r>
            <a:r>
              <a:rPr lang="fr-FR" sz="3000" dirty="0"/>
              <a:t>, </a:t>
            </a:r>
            <a:endParaRPr lang="fr-FR" sz="3000" dirty="0" smtClean="0"/>
          </a:p>
          <a:p>
            <a:pPr marL="0" indent="0" algn="ctr">
              <a:buNone/>
            </a:pPr>
            <a:r>
              <a:rPr lang="fr-FR" sz="3000" dirty="0" smtClean="0"/>
              <a:t>Manon </a:t>
            </a:r>
            <a:r>
              <a:rPr lang="fr-FR" sz="3000" dirty="0"/>
              <a:t>Haas-</a:t>
            </a:r>
            <a:r>
              <a:rPr lang="fr-FR" sz="3000" dirty="0" err="1"/>
              <a:t>Lamblot</a:t>
            </a:r>
            <a:r>
              <a:rPr lang="fr-FR" sz="3000" dirty="0"/>
              <a:t>  – 5</a:t>
            </a:r>
            <a:r>
              <a:rPr lang="fr-FR" sz="3000" baseline="30000" dirty="0"/>
              <a:t>e</a:t>
            </a:r>
            <a:r>
              <a:rPr lang="fr-FR" sz="3000" dirty="0"/>
              <a:t> C </a:t>
            </a:r>
          </a:p>
        </p:txBody>
      </p:sp>
    </p:spTree>
    <p:extLst>
      <p:ext uri="{BB962C8B-B14F-4D97-AF65-F5344CB8AC3E}">
        <p14:creationId xmlns:p14="http://schemas.microsoft.com/office/powerpoint/2010/main" xmlns="" val="925945289"/>
      </p:ext>
    </p:extLst>
  </p:cSld>
  <p:clrMapOvr>
    <a:masterClrMapping/>
  </p:clrMapOvr>
  <p:transition spd="slow">
    <p:cove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TLEMA</a:t>
            </a:r>
            <a:endParaRPr lang="fr-FR" dirty="0"/>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074539" y="2133600"/>
            <a:ext cx="4708922" cy="6278563"/>
          </a:xfrm>
        </p:spPr>
      </p:pic>
    </p:spTree>
    <p:extLst>
      <p:ext uri="{BB962C8B-B14F-4D97-AF65-F5344CB8AC3E}">
        <p14:creationId xmlns:p14="http://schemas.microsoft.com/office/powerpoint/2010/main" xmlns="" val="922981564"/>
      </p:ext>
    </p:extLst>
  </p:cSld>
  <p:clrMapOvr>
    <a:masterClrMapping/>
  </p:clrMapOvr>
  <p:transition spd="slow">
    <p:cove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08720" y="1475656"/>
            <a:ext cx="5256584" cy="6264696"/>
          </a:xfrm>
        </p:spPr>
        <p:txBody>
          <a:bodyPr>
            <a:normAutofit fontScale="92500" lnSpcReduction="10000"/>
          </a:bodyPr>
          <a:lstStyle/>
          <a:p>
            <a:pPr marL="0" indent="0" algn="just">
              <a:buNone/>
            </a:pPr>
            <a:r>
              <a:rPr lang="fr-FR" dirty="0" smtClean="0"/>
              <a:t>	</a:t>
            </a:r>
            <a:r>
              <a:rPr lang="fr-FR" sz="2300" dirty="0" err="1" smtClean="0"/>
              <a:t>Tléma</a:t>
            </a:r>
            <a:r>
              <a:rPr lang="fr-FR" sz="2300" dirty="0"/>
              <a:t>, qui signifie « l’endurance», est la fille d’</a:t>
            </a:r>
            <a:r>
              <a:rPr lang="fr-FR" sz="2300" dirty="0" err="1"/>
              <a:t>Erea</a:t>
            </a:r>
            <a:r>
              <a:rPr lang="fr-FR" sz="2300" dirty="0"/>
              <a:t>, une nymphe de la nature et d’</a:t>
            </a:r>
            <a:r>
              <a:rPr lang="fr-FR" sz="2300" dirty="0" err="1"/>
              <a:t>Achton</a:t>
            </a:r>
            <a:r>
              <a:rPr lang="fr-FR" sz="2300" dirty="0"/>
              <a:t>, un prince grec.</a:t>
            </a:r>
          </a:p>
          <a:p>
            <a:pPr marL="0" indent="0" algn="just">
              <a:buNone/>
            </a:pPr>
            <a:r>
              <a:rPr lang="fr-FR" sz="2300" dirty="0" smtClean="0"/>
              <a:t>	A </a:t>
            </a:r>
            <a:r>
              <a:rPr lang="fr-FR" sz="2300" dirty="0"/>
              <a:t>sa naissance, la Pythie donna à </a:t>
            </a:r>
            <a:r>
              <a:rPr lang="fr-FR" sz="2300" dirty="0" err="1"/>
              <a:t>Erea</a:t>
            </a:r>
            <a:r>
              <a:rPr lang="fr-FR" sz="2300" dirty="0"/>
              <a:t> une potion pour rendre </a:t>
            </a:r>
            <a:r>
              <a:rPr lang="fr-FR" sz="2300" dirty="0" err="1"/>
              <a:t>Tléma</a:t>
            </a:r>
            <a:r>
              <a:rPr lang="fr-FR" sz="2300" dirty="0"/>
              <a:t> invulnérable. Peu de temps après, </a:t>
            </a:r>
            <a:r>
              <a:rPr lang="fr-FR" sz="2300" dirty="0" err="1"/>
              <a:t>Erea</a:t>
            </a:r>
            <a:r>
              <a:rPr lang="fr-FR" sz="2300" dirty="0"/>
              <a:t> mourut dans un combat qui l’opposait au monstre </a:t>
            </a:r>
            <a:r>
              <a:rPr lang="fr-FR" sz="2300" dirty="0" err="1"/>
              <a:t>Pyronos</a:t>
            </a:r>
            <a:r>
              <a:rPr lang="fr-FR" sz="2300" dirty="0"/>
              <a:t>, qui voulait détruire la forêt.</a:t>
            </a:r>
          </a:p>
          <a:p>
            <a:pPr marL="0" indent="0" algn="just">
              <a:buNone/>
            </a:pPr>
            <a:r>
              <a:rPr lang="fr-FR" sz="2300" dirty="0" smtClean="0"/>
              <a:t>	C’est </a:t>
            </a:r>
            <a:r>
              <a:rPr lang="fr-FR" sz="2300" dirty="0" err="1"/>
              <a:t>Achton</a:t>
            </a:r>
            <a:r>
              <a:rPr lang="fr-FR" sz="2300" dirty="0"/>
              <a:t> qui éleva </a:t>
            </a:r>
            <a:r>
              <a:rPr lang="fr-FR" sz="2300" dirty="0" err="1"/>
              <a:t>Tléma</a:t>
            </a:r>
            <a:r>
              <a:rPr lang="fr-FR" sz="2300" dirty="0"/>
              <a:t>. Il la rendit forte, courageuse, généreuse et intelligente.</a:t>
            </a:r>
          </a:p>
          <a:p>
            <a:pPr marL="0" indent="0" algn="just">
              <a:buNone/>
            </a:pPr>
            <a:r>
              <a:rPr lang="fr-FR" sz="2300" dirty="0" smtClean="0"/>
              <a:t>	Le </a:t>
            </a:r>
            <a:r>
              <a:rPr lang="fr-FR" sz="2300" dirty="0"/>
              <a:t>jour de ses seize ans, </a:t>
            </a:r>
            <a:r>
              <a:rPr lang="fr-FR" sz="2300" dirty="0" err="1"/>
              <a:t>Tléma</a:t>
            </a:r>
            <a:r>
              <a:rPr lang="fr-FR" sz="2300" dirty="0"/>
              <a:t> partit à la recherche d’un collier magique, qui avait appartenu à </a:t>
            </a:r>
            <a:r>
              <a:rPr lang="fr-FR" sz="2300" dirty="0" err="1"/>
              <a:t>Erea</a:t>
            </a:r>
            <a:r>
              <a:rPr lang="fr-FR" sz="2300" dirty="0"/>
              <a:t>, sa mère et qu’elle avait perdu lors de son combat contre </a:t>
            </a:r>
            <a:r>
              <a:rPr lang="fr-FR" sz="2300" dirty="0" err="1"/>
              <a:t>Pyronos</a:t>
            </a:r>
            <a:r>
              <a:rPr lang="fr-FR" sz="2300" dirty="0"/>
              <a:t>. Elle se rendit à l’endroit où sa mère était morte et le collier lui apparut. Grâce à ce bijou magique, elle pouvait se rendre invisible.</a:t>
            </a:r>
          </a:p>
          <a:p>
            <a:pPr marL="0" indent="0">
              <a:buNone/>
            </a:pPr>
            <a:endParaRPr lang="fr-FR" sz="2300" dirty="0"/>
          </a:p>
        </p:txBody>
      </p:sp>
    </p:spTree>
    <p:extLst>
      <p:ext uri="{BB962C8B-B14F-4D97-AF65-F5344CB8AC3E}">
        <p14:creationId xmlns:p14="http://schemas.microsoft.com/office/powerpoint/2010/main" xmlns="" val="1368317514"/>
      </p:ext>
    </p:extLst>
  </p:cSld>
  <p:clrMapOvr>
    <a:masterClrMapping/>
  </p:clrMapOvr>
  <p:transition spd="slow">
    <p:cove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14400" y="1187624"/>
            <a:ext cx="5322912" cy="7128792"/>
          </a:xfrm>
        </p:spPr>
        <p:txBody>
          <a:bodyPr>
            <a:normAutofit/>
          </a:bodyPr>
          <a:lstStyle/>
          <a:p>
            <a:pPr marL="0" indent="0" algn="just">
              <a:buNone/>
            </a:pPr>
            <a:r>
              <a:rPr lang="fr-FR" dirty="0" smtClean="0"/>
              <a:t>	</a:t>
            </a:r>
            <a:r>
              <a:rPr lang="fr-FR" sz="2100" dirty="0" smtClean="0"/>
              <a:t>En </a:t>
            </a:r>
            <a:r>
              <a:rPr lang="fr-FR" sz="2100" dirty="0"/>
              <a:t>rentrant annoncer la bonne nouvelle à son père, elle croisa en chemin, la troupe des Amazones. Après une longue discussion, elle décida de se joindre à elles pour affronter le cruel </a:t>
            </a:r>
            <a:r>
              <a:rPr lang="fr-FR" sz="2100" dirty="0" err="1"/>
              <a:t>Pyronos</a:t>
            </a:r>
            <a:r>
              <a:rPr lang="fr-FR" sz="2100" dirty="0"/>
              <a:t>. Après plusieurs heures de marche, elles finirent par trouver le monstre qui chassait. Il était hideux et immense, mais les Amazones étaient courageuses. Elles firent diversion attirant le monstre vers elles. Pendant ce temps, </a:t>
            </a:r>
            <a:r>
              <a:rPr lang="fr-FR" sz="2100" dirty="0" err="1"/>
              <a:t>Tléma</a:t>
            </a:r>
            <a:r>
              <a:rPr lang="fr-FR" sz="2100" dirty="0"/>
              <a:t> mit le collier magique de sa mère et profitant de son invisibilité, elle décapita le monstre à l’aide d’une épée. Mais bientôt deux têtes repoussèrent sur le corps du monstre. </a:t>
            </a:r>
            <a:r>
              <a:rPr lang="fr-FR" sz="2100" dirty="0" err="1"/>
              <a:t>Tléma</a:t>
            </a:r>
            <a:r>
              <a:rPr lang="fr-FR" sz="2100" dirty="0"/>
              <a:t> les trancha et quatre têtes apparurent. L’invincible créature la projeta dans les airs, ce qui fit tomber son collier. Les Amazones s’occupèrent du monstre pendant que </a:t>
            </a:r>
            <a:r>
              <a:rPr lang="fr-FR" sz="2100" dirty="0" err="1"/>
              <a:t>Tléma</a:t>
            </a:r>
            <a:r>
              <a:rPr lang="fr-FR" sz="2100" dirty="0"/>
              <a:t> retrouvait ses esprits. </a:t>
            </a:r>
          </a:p>
        </p:txBody>
      </p:sp>
    </p:spTree>
    <p:extLst>
      <p:ext uri="{BB962C8B-B14F-4D97-AF65-F5344CB8AC3E}">
        <p14:creationId xmlns:p14="http://schemas.microsoft.com/office/powerpoint/2010/main" xmlns="" val="220154556"/>
      </p:ext>
    </p:extLst>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717032" y="7020272"/>
            <a:ext cx="2256235" cy="1549400"/>
          </a:xfrm>
        </p:spPr>
        <p:txBody>
          <a:bodyPr/>
          <a:lstStyle/>
          <a:p>
            <a:pPr algn="ctr"/>
            <a:r>
              <a:rPr lang="fr-FR" dirty="0" smtClean="0"/>
              <a:t>AGATHA ET SON MAILLET</a:t>
            </a:r>
            <a:br>
              <a:rPr lang="fr-FR" dirty="0" smtClean="0"/>
            </a:br>
            <a:r>
              <a:rPr lang="fr-FR" dirty="0"/>
              <a:t/>
            </a:r>
            <a:br>
              <a:rPr lang="fr-FR" dirty="0"/>
            </a:br>
            <a:endParaRPr lang="fr-FR" dirty="0"/>
          </a:p>
        </p:txBody>
      </p:sp>
      <p:sp>
        <p:nvSpPr>
          <p:cNvPr id="3" name="Espace réservé du texte 2"/>
          <p:cNvSpPr>
            <a:spLocks noGrp="1"/>
          </p:cNvSpPr>
          <p:nvPr>
            <p:ph type="body" idx="2"/>
          </p:nvPr>
        </p:nvSpPr>
        <p:spPr>
          <a:xfrm>
            <a:off x="332656" y="1835696"/>
            <a:ext cx="2582044" cy="5400600"/>
          </a:xfrm>
        </p:spPr>
        <p:txBody>
          <a:bodyPr>
            <a:normAutofit/>
          </a:bodyPr>
          <a:lstStyle/>
          <a:p>
            <a:pPr algn="just"/>
            <a:r>
              <a:rPr lang="fr-FR" sz="2000" dirty="0" smtClean="0"/>
              <a:t>	Lors </a:t>
            </a:r>
            <a:r>
              <a:rPr lang="fr-FR" sz="2000" dirty="0"/>
              <a:t>de sa vingtième année, elle décide de parcourir le monde et part, simplement munie d’un maillet en acier que lui offre son père. Bien que cette arme soit lourde, Agatha est reconnue pour son agilité à manier ce maillet. Elle connait les exploits d’Hercule et rêve de lui ressembler.</a:t>
            </a:r>
          </a:p>
        </p:txBody>
      </p:sp>
      <p:pic>
        <p:nvPicPr>
          <p:cNvPr id="6" name="Espace réservé du contenu 5"/>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3068960" y="1979712"/>
            <a:ext cx="3469313" cy="4625751"/>
          </a:xfrm>
        </p:spPr>
      </p:pic>
    </p:spTree>
    <p:extLst>
      <p:ext uri="{BB962C8B-B14F-4D97-AF65-F5344CB8AC3E}">
        <p14:creationId xmlns:p14="http://schemas.microsoft.com/office/powerpoint/2010/main" xmlns="" val="2021752733"/>
      </p:ext>
    </p:extLst>
  </p:cSld>
  <p:clrMapOvr>
    <a:masterClrMapping/>
  </p:clrMapOvr>
  <p:transition spd="slow">
    <p:cove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318103" y="1403648"/>
            <a:ext cx="3028950" cy="4886671"/>
          </a:xfrm>
        </p:spPr>
        <p:txBody>
          <a:bodyPr>
            <a:normAutofit/>
          </a:bodyPr>
          <a:lstStyle/>
          <a:p>
            <a:pPr marL="0" indent="0" algn="just">
              <a:buNone/>
            </a:pPr>
            <a:r>
              <a:rPr lang="fr-FR" sz="2800" dirty="0" smtClean="0"/>
              <a:t>	</a:t>
            </a:r>
            <a:r>
              <a:rPr lang="fr-FR" sz="2100" dirty="0" smtClean="0"/>
              <a:t>Un </a:t>
            </a:r>
            <a:r>
              <a:rPr lang="fr-FR" sz="2100" dirty="0"/>
              <a:t>violent orage gronda et la foudre s’abattit sur la forêt. </a:t>
            </a:r>
            <a:r>
              <a:rPr lang="fr-FR" sz="2100" dirty="0" err="1"/>
              <a:t>Tléma</a:t>
            </a:r>
            <a:r>
              <a:rPr lang="fr-FR" sz="2100" dirty="0"/>
              <a:t> eut l’idée de s’emparer d’une branche enflammée pour brûler les têtes du monstre. </a:t>
            </a:r>
          </a:p>
          <a:p>
            <a:pPr marL="0" indent="0" algn="just">
              <a:buNone/>
            </a:pPr>
            <a:r>
              <a:rPr lang="fr-FR" sz="2100" dirty="0"/>
              <a:t>	Un an plus tard, elle croisa Thésée et tomba amoureuse de lui. </a:t>
            </a:r>
            <a:r>
              <a:rPr lang="fr-FR" sz="2100" dirty="0" err="1"/>
              <a:t>Tléma</a:t>
            </a:r>
            <a:r>
              <a:rPr lang="fr-FR" sz="2100" dirty="0"/>
              <a:t> décida de le suivre dans ses aventures.</a:t>
            </a:r>
          </a:p>
          <a:p>
            <a:pPr marL="137160" indent="0">
              <a:buNone/>
            </a:pPr>
            <a:endParaRPr lang="fr-FR" dirty="0"/>
          </a:p>
        </p:txBody>
      </p:sp>
      <p:sp>
        <p:nvSpPr>
          <p:cNvPr id="6" name="ZoneTexte 5"/>
          <p:cNvSpPr txBox="1"/>
          <p:nvPr/>
        </p:nvSpPr>
        <p:spPr>
          <a:xfrm>
            <a:off x="1700808" y="7452320"/>
            <a:ext cx="3292490" cy="1015663"/>
          </a:xfrm>
          <a:prstGeom prst="rect">
            <a:avLst/>
          </a:prstGeom>
          <a:noFill/>
        </p:spPr>
        <p:txBody>
          <a:bodyPr wrap="square" rtlCol="0">
            <a:spAutoFit/>
          </a:bodyPr>
          <a:lstStyle/>
          <a:p>
            <a:pPr algn="ctr"/>
            <a:r>
              <a:rPr lang="fr-FR" sz="2000" dirty="0" err="1"/>
              <a:t>Lorine</a:t>
            </a:r>
            <a:r>
              <a:rPr lang="fr-FR" sz="2000" dirty="0"/>
              <a:t> </a:t>
            </a:r>
            <a:r>
              <a:rPr lang="fr-FR" sz="2000" dirty="0" err="1"/>
              <a:t>Clavaud</a:t>
            </a:r>
            <a:r>
              <a:rPr lang="fr-FR" sz="2000" dirty="0"/>
              <a:t>,  Maelle Lebrun, Manon </a:t>
            </a:r>
            <a:r>
              <a:rPr lang="fr-FR" sz="2000" dirty="0" err="1"/>
              <a:t>Bellet</a:t>
            </a:r>
            <a:r>
              <a:rPr lang="fr-FR" sz="2000" dirty="0"/>
              <a:t>, </a:t>
            </a:r>
            <a:endParaRPr lang="fr-FR" sz="2000" dirty="0" smtClean="0"/>
          </a:p>
          <a:p>
            <a:pPr algn="ctr"/>
            <a:r>
              <a:rPr lang="fr-FR" sz="2000" dirty="0" smtClean="0"/>
              <a:t>Lola </a:t>
            </a:r>
            <a:r>
              <a:rPr lang="fr-FR" sz="2000" dirty="0" err="1"/>
              <a:t>Jocardes</a:t>
            </a:r>
            <a:r>
              <a:rPr lang="fr-FR" sz="2000" dirty="0"/>
              <a:t> – 5</a:t>
            </a:r>
            <a:r>
              <a:rPr lang="fr-FR" sz="2000" baseline="30000" dirty="0"/>
              <a:t>e</a:t>
            </a:r>
            <a:r>
              <a:rPr lang="fr-FR" sz="2000" dirty="0"/>
              <a:t> C</a:t>
            </a:r>
          </a:p>
        </p:txBody>
      </p:sp>
      <p:pic>
        <p:nvPicPr>
          <p:cNvPr id="7" name="Espace réservé du contenu 6"/>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3478823" y="1619672"/>
            <a:ext cx="3028950" cy="4038600"/>
          </a:xfrm>
        </p:spPr>
      </p:pic>
      <p:sp>
        <p:nvSpPr>
          <p:cNvPr id="8" name="Titre 1"/>
          <p:cNvSpPr>
            <a:spLocks noGrp="1"/>
          </p:cNvSpPr>
          <p:nvPr>
            <p:ph type="title"/>
          </p:nvPr>
        </p:nvSpPr>
        <p:spPr>
          <a:xfrm>
            <a:off x="3810288" y="5436096"/>
            <a:ext cx="2366020" cy="1524000"/>
          </a:xfrm>
        </p:spPr>
        <p:txBody>
          <a:bodyPr>
            <a:normAutofit/>
          </a:bodyPr>
          <a:lstStyle/>
          <a:p>
            <a:r>
              <a:rPr lang="fr-FR" sz="1800" dirty="0" smtClean="0"/>
              <a:t>TLEMA, LA GUERRIERE</a:t>
            </a:r>
            <a:endParaRPr lang="fr-FR" sz="1800" dirty="0"/>
          </a:p>
        </p:txBody>
      </p:sp>
    </p:spTree>
    <p:extLst>
      <p:ext uri="{BB962C8B-B14F-4D97-AF65-F5344CB8AC3E}">
        <p14:creationId xmlns:p14="http://schemas.microsoft.com/office/powerpoint/2010/main" xmlns="" val="2579583126"/>
      </p:ext>
    </p:extLst>
  </p:cSld>
  <p:clrMapOvr>
    <a:masterClrMapping/>
  </p:clrMapOvr>
  <p:transition spd="slow">
    <p:cove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TOLMA</a:t>
            </a:r>
            <a:endParaRPr lang="fr-FR" dirty="0"/>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219892" y="2328098"/>
            <a:ext cx="4418215" cy="5889567"/>
          </a:xfrm>
        </p:spPr>
      </p:pic>
    </p:spTree>
    <p:extLst>
      <p:ext uri="{BB962C8B-B14F-4D97-AF65-F5344CB8AC3E}">
        <p14:creationId xmlns:p14="http://schemas.microsoft.com/office/powerpoint/2010/main" xmlns="" val="4157053600"/>
      </p:ext>
    </p:extLst>
  </p:cSld>
  <p:clrMapOvr>
    <a:masterClrMapping/>
  </p:clrMapOvr>
  <p:transition spd="slow">
    <p:cove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64704" y="5580112"/>
            <a:ext cx="2366020" cy="1524000"/>
          </a:xfrm>
        </p:spPr>
        <p:txBody>
          <a:bodyPr>
            <a:normAutofit/>
          </a:bodyPr>
          <a:lstStyle/>
          <a:p>
            <a:r>
              <a:rPr lang="fr-FR" sz="1800" dirty="0" smtClean="0"/>
              <a:t>POSEIDON</a:t>
            </a:r>
            <a:endParaRPr lang="fr-FR" sz="1800" dirty="0"/>
          </a:p>
        </p:txBody>
      </p:sp>
      <p:pic>
        <p:nvPicPr>
          <p:cNvPr id="5" name="Espace réservé du contenu 4"/>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332656" y="2483768"/>
            <a:ext cx="3028950" cy="3049278"/>
          </a:xfrm>
        </p:spPr>
      </p:pic>
      <p:sp>
        <p:nvSpPr>
          <p:cNvPr id="4" name="Espace réservé du contenu 3"/>
          <p:cNvSpPr>
            <a:spLocks noGrp="1"/>
          </p:cNvSpPr>
          <p:nvPr>
            <p:ph sz="half" idx="2"/>
          </p:nvPr>
        </p:nvSpPr>
        <p:spPr>
          <a:xfrm>
            <a:off x="3573016" y="1547664"/>
            <a:ext cx="3028950" cy="6034617"/>
          </a:xfrm>
        </p:spPr>
        <p:txBody>
          <a:bodyPr>
            <a:normAutofit fontScale="92500"/>
          </a:bodyPr>
          <a:lstStyle/>
          <a:p>
            <a:pPr marL="0" indent="0" algn="just">
              <a:buNone/>
            </a:pPr>
            <a:r>
              <a:rPr lang="fr-FR" sz="2800" dirty="0" smtClean="0"/>
              <a:t>	</a:t>
            </a:r>
            <a:r>
              <a:rPr lang="fr-FR" sz="2400" dirty="0" err="1" smtClean="0"/>
              <a:t>Tolma</a:t>
            </a:r>
            <a:r>
              <a:rPr lang="fr-FR" sz="2400" dirty="0"/>
              <a:t>, qui signifie « l’audace » est la fille de Poséidon, dieu de la mer et de Flora, une nymphe.</a:t>
            </a:r>
          </a:p>
          <a:p>
            <a:pPr marL="0" indent="0" algn="just">
              <a:buNone/>
            </a:pPr>
            <a:r>
              <a:rPr lang="fr-FR" sz="2400" dirty="0"/>
              <a:t>	Un oracle entoure sa naissance : elle doit empêcher la mort d’Hercule lors de son combat contre l’Hydre de Lerne. Ce monstre qui a un corps de chien et de multiples têtes de serpent, crache un venin qui tue tous ceux qui le touchent.</a:t>
            </a:r>
          </a:p>
          <a:p>
            <a:pPr marL="137160" indent="0">
              <a:buNone/>
            </a:pPr>
            <a:endParaRPr lang="fr-FR" sz="2400" dirty="0"/>
          </a:p>
        </p:txBody>
      </p:sp>
    </p:spTree>
    <p:extLst>
      <p:ext uri="{BB962C8B-B14F-4D97-AF65-F5344CB8AC3E}">
        <p14:creationId xmlns:p14="http://schemas.microsoft.com/office/powerpoint/2010/main" xmlns="" val="4186142688"/>
      </p:ext>
    </p:extLst>
  </p:cSld>
  <p:clrMapOvr>
    <a:masterClrMapping/>
  </p:clrMapOvr>
  <p:transition spd="slow">
    <p:cove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332656" y="611560"/>
            <a:ext cx="3028950" cy="4038600"/>
          </a:xfrm>
        </p:spPr>
      </p:pic>
      <p:sp>
        <p:nvSpPr>
          <p:cNvPr id="4" name="Espace réservé du contenu 3"/>
          <p:cNvSpPr>
            <a:spLocks noGrp="1"/>
          </p:cNvSpPr>
          <p:nvPr>
            <p:ph sz="half" idx="2"/>
          </p:nvPr>
        </p:nvSpPr>
        <p:spPr>
          <a:xfrm>
            <a:off x="3429000" y="3851920"/>
            <a:ext cx="3028950" cy="3878559"/>
          </a:xfrm>
        </p:spPr>
        <p:txBody>
          <a:bodyPr>
            <a:normAutofit/>
          </a:bodyPr>
          <a:lstStyle/>
          <a:p>
            <a:pPr marL="137160" indent="0" algn="just">
              <a:buNone/>
            </a:pPr>
            <a:r>
              <a:rPr lang="fr-FR" sz="2000" dirty="0"/>
              <a:t>En grandissant, </a:t>
            </a:r>
            <a:r>
              <a:rPr lang="fr-FR" sz="2000" dirty="0" err="1"/>
              <a:t>Tolma</a:t>
            </a:r>
            <a:r>
              <a:rPr lang="fr-FR" sz="2000" dirty="0"/>
              <a:t> devient une belle jeune fille, avec des cheveux bruns et des yeux d’un vert pur comme de l’émeraude. C’est une demi-déesse audacieuse, forte et courageuse. On la distingue par son arc et sa tenue éblouissante</a:t>
            </a:r>
            <a:endParaRPr lang="fr-FR" sz="1800" dirty="0"/>
          </a:p>
        </p:txBody>
      </p:sp>
      <p:sp>
        <p:nvSpPr>
          <p:cNvPr id="6" name="Titre 1"/>
          <p:cNvSpPr>
            <a:spLocks noGrp="1"/>
          </p:cNvSpPr>
          <p:nvPr>
            <p:ph type="title"/>
          </p:nvPr>
        </p:nvSpPr>
        <p:spPr>
          <a:xfrm>
            <a:off x="692696" y="4427984"/>
            <a:ext cx="2366020" cy="1524000"/>
          </a:xfrm>
        </p:spPr>
        <p:txBody>
          <a:bodyPr>
            <a:normAutofit/>
          </a:bodyPr>
          <a:lstStyle/>
          <a:p>
            <a:r>
              <a:rPr lang="fr-FR" sz="1800" dirty="0" smtClean="0"/>
              <a:t>TOLMA ET SON ARC</a:t>
            </a:r>
            <a:endParaRPr lang="fr-FR" sz="1800" dirty="0"/>
          </a:p>
        </p:txBody>
      </p:sp>
    </p:spTree>
    <p:extLst>
      <p:ext uri="{BB962C8B-B14F-4D97-AF65-F5344CB8AC3E}">
        <p14:creationId xmlns:p14="http://schemas.microsoft.com/office/powerpoint/2010/main" xmlns="" val="1024723244"/>
      </p:ext>
    </p:extLst>
  </p:cSld>
  <p:clrMapOvr>
    <a:masterClrMapping/>
  </p:clrMapOvr>
  <p:transition spd="slow">
    <p:cove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52736" y="971600"/>
            <a:ext cx="5112568" cy="7560840"/>
          </a:xfrm>
        </p:spPr>
        <p:txBody>
          <a:bodyPr>
            <a:normAutofit fontScale="92500" lnSpcReduction="10000"/>
          </a:bodyPr>
          <a:lstStyle/>
          <a:p>
            <a:pPr marL="0" indent="0" algn="just">
              <a:buNone/>
            </a:pPr>
            <a:r>
              <a:rPr lang="fr-FR" dirty="0" smtClean="0"/>
              <a:t>	</a:t>
            </a:r>
            <a:r>
              <a:rPr lang="fr-FR" sz="2300" dirty="0" smtClean="0"/>
              <a:t>Pour </a:t>
            </a:r>
            <a:r>
              <a:rPr lang="fr-FR" sz="2300" dirty="0"/>
              <a:t>accomplir sa quête, </a:t>
            </a:r>
            <a:r>
              <a:rPr lang="fr-FR" sz="2300" dirty="0" err="1"/>
              <a:t>Tolma</a:t>
            </a:r>
            <a:r>
              <a:rPr lang="fr-FR" sz="2300" dirty="0"/>
              <a:t> doit trouver une épée magique qui permettra à Hercule de tuer l’Hydre de Lerne, un monstre presqu’invincible dont les têtes repoussent chaque fois qu’on les lui coupe. Elle seule est capable de la trouver.</a:t>
            </a:r>
          </a:p>
          <a:p>
            <a:pPr marL="0" indent="0" algn="just">
              <a:buNone/>
            </a:pPr>
            <a:r>
              <a:rPr lang="fr-FR" sz="2300" dirty="0" smtClean="0"/>
              <a:t>	Avant </a:t>
            </a:r>
            <a:r>
              <a:rPr lang="fr-FR" sz="2300" dirty="0"/>
              <a:t>d’aider Hercule, </a:t>
            </a:r>
            <a:r>
              <a:rPr lang="fr-FR" sz="2300" dirty="0" err="1"/>
              <a:t>Tolma</a:t>
            </a:r>
            <a:r>
              <a:rPr lang="fr-FR" sz="2300" dirty="0"/>
              <a:t> a accompli plusieurs exploits. Elle a commencé par tuer un majestueux dragon à deux têtes qui menaçait son village. Puis elle est partie en guerre, aux côtés des Nymphes, pour protéger la forêt de sa mère, menacée par des créatures maléfiques. Lors d’une bataille, </a:t>
            </a:r>
            <a:r>
              <a:rPr lang="fr-FR" sz="2300" dirty="0" err="1"/>
              <a:t>Tolma</a:t>
            </a:r>
            <a:r>
              <a:rPr lang="fr-FR" sz="2300" dirty="0"/>
              <a:t> est grièvement blessée. Elle rampe alors jusqu’à la mer qui était proche et découvre que l’eau peut la guérir, grâce au pouvoir de son père. Elle s’aperçoit alors qu’elle est presqu’immortelle</a:t>
            </a:r>
            <a:r>
              <a:rPr lang="fr-FR" sz="2300" dirty="0" smtClean="0"/>
              <a:t>.</a:t>
            </a:r>
          </a:p>
          <a:p>
            <a:pPr marL="0" indent="0" algn="just">
              <a:buNone/>
            </a:pPr>
            <a:endParaRPr lang="fr-FR" sz="2300" dirty="0" smtClean="0"/>
          </a:p>
          <a:p>
            <a:pPr marL="0" indent="0" algn="just">
              <a:buNone/>
            </a:pPr>
            <a:endParaRPr lang="fr-FR" sz="2300" dirty="0"/>
          </a:p>
          <a:p>
            <a:pPr marL="0" indent="0" algn="ctr">
              <a:buNone/>
            </a:pPr>
            <a:r>
              <a:rPr lang="fr-FR" sz="2300" dirty="0" smtClean="0"/>
              <a:t>Cloé </a:t>
            </a:r>
            <a:r>
              <a:rPr lang="fr-FR" sz="2300" dirty="0"/>
              <a:t>Strauss, Agathe De Sousa, </a:t>
            </a:r>
            <a:endParaRPr lang="fr-FR" sz="2300" dirty="0" smtClean="0"/>
          </a:p>
          <a:p>
            <a:pPr marL="0" indent="0" algn="ctr">
              <a:buNone/>
            </a:pPr>
            <a:r>
              <a:rPr lang="fr-FR" sz="2300" dirty="0" smtClean="0"/>
              <a:t>Zoé </a:t>
            </a:r>
            <a:r>
              <a:rPr lang="fr-FR" sz="2300" dirty="0" err="1"/>
              <a:t>Dubier</a:t>
            </a:r>
            <a:r>
              <a:rPr lang="fr-FR" sz="2300" dirty="0"/>
              <a:t>, Léa </a:t>
            </a:r>
            <a:r>
              <a:rPr lang="fr-FR" sz="2300" dirty="0" err="1"/>
              <a:t>Plantefèvre</a:t>
            </a:r>
            <a:r>
              <a:rPr lang="fr-FR" sz="2300" dirty="0"/>
              <a:t> – 5</a:t>
            </a:r>
            <a:r>
              <a:rPr lang="fr-FR" sz="2300" baseline="30000" dirty="0"/>
              <a:t>e</a:t>
            </a:r>
            <a:r>
              <a:rPr lang="fr-FR" sz="2300" dirty="0"/>
              <a:t> A</a:t>
            </a:r>
          </a:p>
          <a:p>
            <a:endParaRPr lang="fr-FR" sz="2400" dirty="0"/>
          </a:p>
        </p:txBody>
      </p:sp>
    </p:spTree>
    <p:extLst>
      <p:ext uri="{BB962C8B-B14F-4D97-AF65-F5344CB8AC3E}">
        <p14:creationId xmlns:p14="http://schemas.microsoft.com/office/powerpoint/2010/main" xmlns="" val="1088921274"/>
      </p:ext>
    </p:extLst>
  </p:cSld>
  <p:clrMapOvr>
    <a:masterClrMapping/>
  </p:clrMapOvr>
  <p:transition spd="slow">
    <p:cove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4069245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64704" y="755576"/>
            <a:ext cx="5256584" cy="7776864"/>
          </a:xfrm>
        </p:spPr>
        <p:txBody>
          <a:bodyPr>
            <a:noAutofit/>
          </a:bodyPr>
          <a:lstStyle/>
          <a:p>
            <a:pPr marL="0" indent="0" algn="just">
              <a:buNone/>
            </a:pPr>
            <a:r>
              <a:rPr lang="fr-FR" sz="2400" dirty="0" smtClean="0"/>
              <a:t>	</a:t>
            </a:r>
            <a:r>
              <a:rPr lang="fr-FR" sz="2100" dirty="0" smtClean="0"/>
              <a:t>Un </a:t>
            </a:r>
            <a:r>
              <a:rPr lang="fr-FR" sz="2100" dirty="0"/>
              <a:t>jour, au sortir d’une forêt, elle croise un monstre à trois têtes. C’est l’occasion pour elle de tester sa bravoure et sa ruse. Le monstre semble sensible à son charme et la belle en profite pour le séduire. Au bout de quelques heures, profitant de l’hésitation de la bête devant sa danse, elle l’assomme avec son maillet pendant que d’un geste sûr, lui tranche ses trois têtes hideuses. Elle continue son chemin sans se douter qu’elle a été observée.</a:t>
            </a:r>
          </a:p>
          <a:p>
            <a:pPr marL="0" indent="0" algn="just">
              <a:buNone/>
            </a:pPr>
            <a:r>
              <a:rPr lang="fr-FR" sz="2100" dirty="0" smtClean="0"/>
              <a:t>	Un </a:t>
            </a:r>
            <a:r>
              <a:rPr lang="fr-FR" sz="2100" dirty="0"/>
              <a:t>an plus tard, en apprenant l’existence d’un endroit craint de tous et portant le nom d’Enfer, Agatha décide de s’y rendre, ne sachant pas à quoi s’attendre. C’est un lieu où la végétation est aride, où le soleil brille de mille feux. Elle voit de nombreux prisonniers s’attardant à construire un temple sous la surveillance de plusieurs gardiens. Ces derniers font preuve de cruauté envers les esclaves, n’hésitant pas à fouetter ceux qui tombent de fatigue. </a:t>
            </a:r>
            <a:endParaRPr lang="fr-FR" sz="2400" dirty="0"/>
          </a:p>
        </p:txBody>
      </p:sp>
    </p:spTree>
    <p:extLst>
      <p:ext uri="{BB962C8B-B14F-4D97-AF65-F5344CB8AC3E}">
        <p14:creationId xmlns:p14="http://schemas.microsoft.com/office/powerpoint/2010/main" xmlns="" val="2498800487"/>
      </p:ext>
    </p:extLst>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sz="half" idx="2"/>
          </p:nvPr>
        </p:nvSpPr>
        <p:spPr>
          <a:xfrm>
            <a:off x="1844824" y="4788024"/>
            <a:ext cx="3096344" cy="3888432"/>
          </a:xfrm>
        </p:spPr>
        <p:txBody>
          <a:bodyPr>
            <a:normAutofit/>
          </a:bodyPr>
          <a:lstStyle/>
          <a:p>
            <a:pPr marL="137160" indent="0" algn="just">
              <a:buNone/>
            </a:pPr>
            <a:r>
              <a:rPr lang="fr-FR" sz="2100" dirty="0" smtClean="0"/>
              <a:t>Agatha </a:t>
            </a:r>
            <a:r>
              <a:rPr lang="fr-FR" sz="2100" dirty="0"/>
              <a:t>s’illustre de nouveau par son courage en libérant les prisonniers avec l’aide de son maillet en acier. Il semble si léger au bout de son bras, virevoltant dans les airs et ne ratant jamais sa cible.</a:t>
            </a:r>
          </a:p>
          <a:p>
            <a:pPr marL="137160" indent="0">
              <a:buNone/>
            </a:pPr>
            <a:endParaRPr lang="fr-FR" dirty="0"/>
          </a:p>
        </p:txBody>
      </p:sp>
      <p:pic>
        <p:nvPicPr>
          <p:cNvPr id="3" name="Espace réservé du contenu 2"/>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1916832" y="395536"/>
            <a:ext cx="3028950" cy="4038600"/>
          </a:xfrm>
        </p:spPr>
      </p:pic>
    </p:spTree>
    <p:extLst>
      <p:ext uri="{BB962C8B-B14F-4D97-AF65-F5344CB8AC3E}">
        <p14:creationId xmlns:p14="http://schemas.microsoft.com/office/powerpoint/2010/main" xmlns="" val="3752886350"/>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12976" y="683568"/>
            <a:ext cx="3024336" cy="8208912"/>
          </a:xfrm>
        </p:spPr>
        <p:txBody>
          <a:bodyPr>
            <a:normAutofit lnSpcReduction="10000"/>
          </a:bodyPr>
          <a:lstStyle/>
          <a:p>
            <a:pPr marL="0" indent="0" algn="just">
              <a:buNone/>
            </a:pPr>
            <a:r>
              <a:rPr lang="fr-FR" sz="3800" dirty="0" smtClean="0"/>
              <a:t>	</a:t>
            </a:r>
            <a:r>
              <a:rPr lang="fr-FR" sz="2100" dirty="0" smtClean="0"/>
              <a:t>Cependant </a:t>
            </a:r>
            <a:r>
              <a:rPr lang="fr-FR" sz="2100" dirty="0"/>
              <a:t>son plus bel exploit se réalise lors de sa rencontre avec Hercule. </a:t>
            </a:r>
            <a:r>
              <a:rPr lang="fr-FR" sz="2100" dirty="0" smtClean="0"/>
              <a:t>En </a:t>
            </a:r>
            <a:r>
              <a:rPr lang="fr-FR" sz="2100" dirty="0"/>
              <a:t>effet, celui-ci est aux prises avec le lion de Némée dans la forêt d’Argolide. Agatha l’aide à sa capture. Mais, humble, elle garde sa participation secrète.</a:t>
            </a:r>
          </a:p>
          <a:p>
            <a:pPr marL="0" indent="0" algn="just">
              <a:buNone/>
            </a:pPr>
            <a:r>
              <a:rPr lang="fr-FR" sz="2100" dirty="0" smtClean="0"/>
              <a:t>	Néanmoins</a:t>
            </a:r>
            <a:r>
              <a:rPr lang="fr-FR" sz="2100" dirty="0"/>
              <a:t>, si la vie de la jeune femme est peuplée de réussites, elle finit par être rattrapée par son destin lors de son vingt-cinquième anniversaire. En effet, le frère du monstre à trois têtes tué jadis avait  été témoin de l’acte criminel d’Agatha et il s’était promis de venger son </a:t>
            </a:r>
            <a:r>
              <a:rPr lang="fr-FR" sz="2100" dirty="0" smtClean="0"/>
              <a:t>frère.</a:t>
            </a:r>
            <a:endParaRPr lang="fr-FR" sz="2100" dirty="0"/>
          </a:p>
        </p:txBody>
      </p:sp>
      <p:pic>
        <p:nvPicPr>
          <p:cNvPr id="2" name="Imag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98374" y="2411760"/>
            <a:ext cx="2361285" cy="3587410"/>
          </a:xfrm>
          <a:prstGeom prst="rect">
            <a:avLst/>
          </a:prstGeom>
        </p:spPr>
      </p:pic>
      <p:sp>
        <p:nvSpPr>
          <p:cNvPr id="4" name="Titre 1"/>
          <p:cNvSpPr>
            <a:spLocks noGrp="1"/>
          </p:cNvSpPr>
          <p:nvPr>
            <p:ph type="title"/>
          </p:nvPr>
        </p:nvSpPr>
        <p:spPr>
          <a:xfrm>
            <a:off x="803627" y="6156176"/>
            <a:ext cx="2256235" cy="1045344"/>
          </a:xfrm>
        </p:spPr>
        <p:txBody>
          <a:bodyPr>
            <a:normAutofit/>
          </a:bodyPr>
          <a:lstStyle/>
          <a:p>
            <a:pPr algn="ctr"/>
            <a:r>
              <a:rPr lang="fr-FR" sz="1800" dirty="0" smtClean="0"/>
              <a:t>HERCULE</a:t>
            </a:r>
            <a:r>
              <a:rPr lang="fr-FR" dirty="0" smtClean="0"/>
              <a:t/>
            </a:r>
            <a:br>
              <a:rPr lang="fr-FR" dirty="0" smtClean="0"/>
            </a:br>
            <a:endParaRPr lang="fr-FR" dirty="0"/>
          </a:p>
        </p:txBody>
      </p:sp>
    </p:spTree>
    <p:extLst>
      <p:ext uri="{BB962C8B-B14F-4D97-AF65-F5344CB8AC3E}">
        <p14:creationId xmlns:p14="http://schemas.microsoft.com/office/powerpoint/2010/main" xmlns="" val="3503680695"/>
      </p:ext>
    </p:extLst>
  </p:cSld>
  <p:clrMapOvr>
    <a:masterClrMapping/>
  </p:clrMapOvr>
  <p:transition spd="slow">
    <p:cove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423</TotalTime>
  <Words>713</Words>
  <Application>Microsoft Office PowerPoint</Application>
  <PresentationFormat>Affichage à l'écran (4:3)</PresentationFormat>
  <Paragraphs>195</Paragraphs>
  <Slides>65</Slides>
  <Notes>0</Notes>
  <HiddenSlides>0</HiddenSlides>
  <MMClips>0</MMClips>
  <ScaleCrop>false</ScaleCrop>
  <HeadingPairs>
    <vt:vector size="4" baseType="variant">
      <vt:variant>
        <vt:lpstr>Thème</vt:lpstr>
      </vt:variant>
      <vt:variant>
        <vt:i4>1</vt:i4>
      </vt:variant>
      <vt:variant>
        <vt:lpstr>Titres des diapositives</vt:lpstr>
      </vt:variant>
      <vt:variant>
        <vt:i4>65</vt:i4>
      </vt:variant>
    </vt:vector>
  </HeadingPairs>
  <TitlesOfParts>
    <vt:vector size="66" baseType="lpstr">
      <vt:lpstr>Apex</vt:lpstr>
      <vt:lpstr>  </vt:lpstr>
      <vt:lpstr>SOMMAIRE</vt:lpstr>
      <vt:lpstr>Diapositive 3</vt:lpstr>
      <vt:lpstr>AGATHA</vt:lpstr>
      <vt:lpstr>Diapositive 5</vt:lpstr>
      <vt:lpstr>AGATHA ET SON MAILLET  </vt:lpstr>
      <vt:lpstr>Diapositive 7</vt:lpstr>
      <vt:lpstr>Diapositive 8</vt:lpstr>
      <vt:lpstr>HERCULE </vt:lpstr>
      <vt:lpstr>Diapositive 10</vt:lpstr>
      <vt:lpstr>ANDRIOS</vt:lpstr>
      <vt:lpstr>Diapositive 12</vt:lpstr>
      <vt:lpstr>HEPHAISTOS </vt:lpstr>
      <vt:lpstr>Diapositive 14</vt:lpstr>
      <vt:lpstr>CHRYSOCOME</vt:lpstr>
      <vt:lpstr>Diapositive 16</vt:lpstr>
      <vt:lpstr>Diapositive 17</vt:lpstr>
      <vt:lpstr>CHRYSOCOME CONTRE SOLIDO</vt:lpstr>
      <vt:lpstr>EUPSYCHIA</vt:lpstr>
      <vt:lpstr>HESTIA</vt:lpstr>
      <vt:lpstr>ARTEMIS</vt:lpstr>
      <vt:lpstr>Diapositive 22</vt:lpstr>
      <vt:lpstr>HIPPELLEOS</vt:lpstr>
      <vt:lpstr>Diapositive 24</vt:lpstr>
      <vt:lpstr>Diapositive 25</vt:lpstr>
      <vt:lpstr>KALA</vt:lpstr>
      <vt:lpstr>KALA ET LA CLE DE POSEIDON</vt:lpstr>
      <vt:lpstr>Diapositive 28</vt:lpstr>
      <vt:lpstr>KARTERODRYS</vt:lpstr>
      <vt:lpstr>Diapositive 30</vt:lpstr>
      <vt:lpstr>Diapositive 31</vt:lpstr>
      <vt:lpstr>PANDORA</vt:lpstr>
      <vt:lpstr>Diapositive 33</vt:lpstr>
      <vt:lpstr>L’EPREUVE DU STYX</vt:lpstr>
      <vt:lpstr>Diapositive 35</vt:lpstr>
      <vt:lpstr>POLEMOMEGALES</vt:lpstr>
      <vt:lpstr>Diapositive 37</vt:lpstr>
      <vt:lpstr>HERCULE TUANT L’HYDRE DE LERNE</vt:lpstr>
      <vt:lpstr>MEGAPOUS, LE CYCLOPE</vt:lpstr>
      <vt:lpstr>Diapositive 40</vt:lpstr>
      <vt:lpstr>Diapositive 41</vt:lpstr>
      <vt:lpstr>PYROTOXON</vt:lpstr>
      <vt:lpstr>Diapositive 43</vt:lpstr>
      <vt:lpstr>PYROTOXON TUANT LE GEANT DE LA MONTAGNE </vt:lpstr>
      <vt:lpstr>Diapositive 45</vt:lpstr>
      <vt:lpstr>HADES, LE DIEU DES ENFERS </vt:lpstr>
      <vt:lpstr>THARRA</vt:lpstr>
      <vt:lpstr>Diapositive 48</vt:lpstr>
      <vt:lpstr>Diapositive 49</vt:lpstr>
      <vt:lpstr>GORGONA</vt:lpstr>
      <vt:lpstr>Marine Barthoux, Ludivine Gonzalez, Mélissa David, Eva Navarro – 5e A </vt:lpstr>
      <vt:lpstr>THEOXY</vt:lpstr>
      <vt:lpstr>Diapositive 53</vt:lpstr>
      <vt:lpstr>Diapositive 54</vt:lpstr>
      <vt:lpstr>HERCULE ET LA BICHE DE CERYNIE</vt:lpstr>
      <vt:lpstr>Diapositive 56</vt:lpstr>
      <vt:lpstr>TLEMA</vt:lpstr>
      <vt:lpstr>Diapositive 58</vt:lpstr>
      <vt:lpstr>Diapositive 59</vt:lpstr>
      <vt:lpstr>TLEMA, LA GUERRIERE</vt:lpstr>
      <vt:lpstr>TOLMA</vt:lpstr>
      <vt:lpstr>POSEIDON</vt:lpstr>
      <vt:lpstr>TOLMA ET SON ARC</vt:lpstr>
      <vt:lpstr>Diapositive 64</vt:lpstr>
      <vt:lpstr>Diapositive 65</vt:lpstr>
    </vt:vector>
  </TitlesOfParts>
  <Company>Your Company Name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Nouveau dictionnaire de la mythologie</dc:title>
  <dc:creator>Your User Name</dc:creator>
  <cp:lastModifiedBy>elsa.mallet</cp:lastModifiedBy>
  <cp:revision>46</cp:revision>
  <dcterms:created xsi:type="dcterms:W3CDTF">2002-01-01T02:31:20Z</dcterms:created>
  <dcterms:modified xsi:type="dcterms:W3CDTF">2017-03-15T12:25:35Z</dcterms:modified>
</cp:coreProperties>
</file>